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6" r:id="rId5"/>
    <p:sldMasterId id="2147483783" r:id="rId6"/>
  </p:sldMasterIdLst>
  <p:notesMasterIdLst>
    <p:notesMasterId r:id="rId67"/>
  </p:notesMasterIdLst>
  <p:sldIdLst>
    <p:sldId id="256" r:id="rId7"/>
    <p:sldId id="2076138251" r:id="rId8"/>
    <p:sldId id="2076137256" r:id="rId9"/>
    <p:sldId id="2076137555" r:id="rId10"/>
    <p:sldId id="2134804657" r:id="rId11"/>
    <p:sldId id="2134804658" r:id="rId12"/>
    <p:sldId id="2076137626" r:id="rId13"/>
    <p:sldId id="2134804659" r:id="rId14"/>
    <p:sldId id="2134804660" r:id="rId15"/>
    <p:sldId id="2134804661" r:id="rId16"/>
    <p:sldId id="2134804662" r:id="rId17"/>
    <p:sldId id="2134804670" r:id="rId18"/>
    <p:sldId id="2134804671" r:id="rId19"/>
    <p:sldId id="2134804672" r:id="rId20"/>
    <p:sldId id="2134804674" r:id="rId21"/>
    <p:sldId id="2134804675" r:id="rId22"/>
    <p:sldId id="2134804673" r:id="rId23"/>
    <p:sldId id="2134804676" r:id="rId24"/>
    <p:sldId id="2134804677" r:id="rId25"/>
    <p:sldId id="2134804678" r:id="rId26"/>
    <p:sldId id="2134804679" r:id="rId27"/>
    <p:sldId id="2134804680" r:id="rId28"/>
    <p:sldId id="2134804681" r:id="rId29"/>
    <p:sldId id="2134804682" r:id="rId30"/>
    <p:sldId id="2134804699" r:id="rId31"/>
    <p:sldId id="2134804698" r:id="rId32"/>
    <p:sldId id="2134804704" r:id="rId33"/>
    <p:sldId id="2134804705" r:id="rId34"/>
    <p:sldId id="2134804706" r:id="rId35"/>
    <p:sldId id="2134804707" r:id="rId36"/>
    <p:sldId id="2134804708" r:id="rId37"/>
    <p:sldId id="2134804709" r:id="rId38"/>
    <p:sldId id="2134804703" r:id="rId39"/>
    <p:sldId id="2134804700" r:id="rId40"/>
    <p:sldId id="2134804701" r:id="rId41"/>
    <p:sldId id="2134804702" r:id="rId42"/>
    <p:sldId id="2134804688" r:id="rId43"/>
    <p:sldId id="2134804664" r:id="rId44"/>
    <p:sldId id="2134804665" r:id="rId45"/>
    <p:sldId id="2134804666" r:id="rId46"/>
    <p:sldId id="2134804667" r:id="rId47"/>
    <p:sldId id="2134804668" r:id="rId48"/>
    <p:sldId id="2134804710" r:id="rId49"/>
    <p:sldId id="2134804669" r:id="rId50"/>
    <p:sldId id="2134804711" r:id="rId51"/>
    <p:sldId id="2134804689" r:id="rId52"/>
    <p:sldId id="2134804690" r:id="rId53"/>
    <p:sldId id="2134804691" r:id="rId54"/>
    <p:sldId id="2134804692" r:id="rId55"/>
    <p:sldId id="2134804693" r:id="rId56"/>
    <p:sldId id="10564" r:id="rId57"/>
    <p:sldId id="2134804712" r:id="rId58"/>
    <p:sldId id="2134804694" r:id="rId59"/>
    <p:sldId id="2134804695" r:id="rId60"/>
    <p:sldId id="2134804696" r:id="rId61"/>
    <p:sldId id="2134804697" r:id="rId62"/>
    <p:sldId id="2134804714" r:id="rId63"/>
    <p:sldId id="2134804715" r:id="rId64"/>
    <p:sldId id="2134804716" r:id="rId65"/>
    <p:sldId id="2134804713"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8D4"/>
    <a:srgbClr val="6C757E"/>
    <a:srgbClr val="1E3648"/>
    <a:srgbClr val="667E90"/>
    <a:srgbClr val="475F71"/>
    <a:srgbClr val="999999"/>
    <a:srgbClr val="7A7A7A"/>
    <a:srgbClr val="515151"/>
    <a:srgbClr val="1D4A79"/>
    <a:srgbClr val="FFFFF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9D8431-EE5A-4492-B037-8290DD51D2EC}" v="88" dt="2023-07-24T02:50:15.9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60156" autoAdjust="0"/>
  </p:normalViewPr>
  <p:slideViewPr>
    <p:cSldViewPr snapToGrid="0">
      <p:cViewPr varScale="1">
        <p:scale>
          <a:sx n="54" d="100"/>
          <a:sy n="54" d="100"/>
        </p:scale>
        <p:origin x="1269" y="51"/>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microsoft.com/office/2018/10/relationships/authors" Target="authors.xml"/><Relationship Id="rId5" Type="http://schemas.openxmlformats.org/officeDocument/2006/relationships/slideMaster" Target="slideMasters/slideMaster1.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FE1B02-DCDA-4207-9636-CD95E33A13A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A0E21C6-D97C-482E-82A2-9F2BCC37347E}">
      <dgm:prSet/>
      <dgm:spPr/>
      <dgm:t>
        <a:bodyPr/>
        <a:lstStyle/>
        <a:p>
          <a:r>
            <a:rPr lang="en-US" baseline="0"/>
            <a:t>AKS automates provisioning, upgrading, monitoring, and scaling with, a simpler development-to-production experience, and enterprise-grade security and governance. </a:t>
          </a:r>
          <a:endParaRPr lang="en-US"/>
        </a:p>
      </dgm:t>
    </dgm:pt>
    <dgm:pt modelId="{FEAFD3CF-D6B4-496F-8406-B6B0F98EA928}" type="parTrans" cxnId="{59F6BA8B-F9A9-4FFC-A718-C0D6DD67596F}">
      <dgm:prSet/>
      <dgm:spPr/>
      <dgm:t>
        <a:bodyPr/>
        <a:lstStyle/>
        <a:p>
          <a:endParaRPr lang="en-US"/>
        </a:p>
      </dgm:t>
    </dgm:pt>
    <dgm:pt modelId="{7F7C06EB-240A-4EF2-AC68-64CCCC9BC30A}" type="sibTrans" cxnId="{59F6BA8B-F9A9-4FFC-A718-C0D6DD67596F}">
      <dgm:prSet/>
      <dgm:spPr/>
      <dgm:t>
        <a:bodyPr/>
        <a:lstStyle/>
        <a:p>
          <a:endParaRPr lang="en-US"/>
        </a:p>
      </dgm:t>
    </dgm:pt>
    <dgm:pt modelId="{5D3AFC5E-0B7E-4508-AEC7-1D02DBDE8442}">
      <dgm:prSet/>
      <dgm:spPr/>
      <dgm:t>
        <a:bodyPr/>
        <a:lstStyle/>
        <a:p>
          <a:r>
            <a:rPr lang="en-US" baseline="0" dirty="0"/>
            <a:t>By providing Kubernetes as a managed service, AKS abstracts the complexity and operational overhead of managing Kubernetes. </a:t>
          </a:r>
          <a:endParaRPr lang="en-US" dirty="0"/>
        </a:p>
      </dgm:t>
    </dgm:pt>
    <dgm:pt modelId="{5CFC2171-8870-4118-8338-1BE178E46E0E}" type="parTrans" cxnId="{EA04BB55-9A08-45AF-A4D7-144725F3CF0C}">
      <dgm:prSet/>
      <dgm:spPr/>
      <dgm:t>
        <a:bodyPr/>
        <a:lstStyle/>
        <a:p>
          <a:endParaRPr lang="en-US"/>
        </a:p>
      </dgm:t>
    </dgm:pt>
    <dgm:pt modelId="{12A55EB0-AB1C-4E48-B837-26B3D16C6EAE}" type="sibTrans" cxnId="{EA04BB55-9A08-45AF-A4D7-144725F3CF0C}">
      <dgm:prSet/>
      <dgm:spPr/>
      <dgm:t>
        <a:bodyPr/>
        <a:lstStyle/>
        <a:p>
          <a:endParaRPr lang="en-US"/>
        </a:p>
      </dgm:t>
    </dgm:pt>
    <dgm:pt modelId="{5AD4A3C3-1531-49C5-915E-365A8DE61E22}">
      <dgm:prSet/>
      <dgm:spPr/>
      <dgm:t>
        <a:bodyPr/>
        <a:lstStyle/>
        <a:p>
          <a:r>
            <a:rPr lang="en-US" baseline="0"/>
            <a:t>Unlike some cloud providers, Azure doesn’t charge an hourly fee per instance AKS running. An Azure Kubernetes Service instance is completely free! </a:t>
          </a:r>
          <a:endParaRPr lang="en-US"/>
        </a:p>
      </dgm:t>
    </dgm:pt>
    <dgm:pt modelId="{FF3133EF-5499-4255-9521-BA9DCDD8CF58}" type="parTrans" cxnId="{AEB46EED-CD08-4DD7-8652-550B12E9C7E9}">
      <dgm:prSet/>
      <dgm:spPr/>
      <dgm:t>
        <a:bodyPr/>
        <a:lstStyle/>
        <a:p>
          <a:endParaRPr lang="en-US"/>
        </a:p>
      </dgm:t>
    </dgm:pt>
    <dgm:pt modelId="{91DD79CA-D4BE-4F08-927C-493E5A43C613}" type="sibTrans" cxnId="{AEB46EED-CD08-4DD7-8652-550B12E9C7E9}">
      <dgm:prSet/>
      <dgm:spPr/>
      <dgm:t>
        <a:bodyPr/>
        <a:lstStyle/>
        <a:p>
          <a:endParaRPr lang="en-US"/>
        </a:p>
      </dgm:t>
    </dgm:pt>
    <dgm:pt modelId="{FDDD29D0-46A1-43F6-BAF8-DE5F5C272C1E}">
      <dgm:prSet/>
      <dgm:spPr/>
      <dgm:t>
        <a:bodyPr/>
        <a:lstStyle/>
        <a:p>
          <a:r>
            <a:rPr lang="en-US" baseline="0"/>
            <a:t>The only costs of running an AKS cluster are based the resources the cluster uses (nodes, public IPs, etc.) and availability zones, if any. </a:t>
          </a:r>
          <a:endParaRPr lang="en-US"/>
        </a:p>
      </dgm:t>
    </dgm:pt>
    <dgm:pt modelId="{C6F221E3-DBEC-4226-854B-E9AC103125F5}" type="parTrans" cxnId="{5E934A09-7ACF-4D7A-B1E7-1DC15247143F}">
      <dgm:prSet/>
      <dgm:spPr/>
      <dgm:t>
        <a:bodyPr/>
        <a:lstStyle/>
        <a:p>
          <a:endParaRPr lang="en-US"/>
        </a:p>
      </dgm:t>
    </dgm:pt>
    <dgm:pt modelId="{5EF12992-0DA9-4F4A-86A3-484A01D61794}" type="sibTrans" cxnId="{5E934A09-7ACF-4D7A-B1E7-1DC15247143F}">
      <dgm:prSet/>
      <dgm:spPr/>
      <dgm:t>
        <a:bodyPr/>
        <a:lstStyle/>
        <a:p>
          <a:endParaRPr lang="en-US"/>
        </a:p>
      </dgm:t>
    </dgm:pt>
    <dgm:pt modelId="{0DD8AED8-7B4C-475B-A0F4-054550E06C19}">
      <dgm:prSet/>
      <dgm:spPr/>
      <dgm:t>
        <a:bodyPr/>
        <a:lstStyle/>
        <a:p>
          <a:r>
            <a:rPr lang="en-US" baseline="0"/>
            <a:t>You have full control over the cluster’s cost based on the size and type resources you choose to add to it and how available do you need your cluster to be. </a:t>
          </a:r>
          <a:endParaRPr lang="en-US"/>
        </a:p>
      </dgm:t>
    </dgm:pt>
    <dgm:pt modelId="{80376BED-03B0-4205-9E2B-4DD388AABF13}" type="parTrans" cxnId="{5855ADB4-AFA7-4EA0-B430-2F6C0366533B}">
      <dgm:prSet/>
      <dgm:spPr/>
      <dgm:t>
        <a:bodyPr/>
        <a:lstStyle/>
        <a:p>
          <a:endParaRPr lang="en-US"/>
        </a:p>
      </dgm:t>
    </dgm:pt>
    <dgm:pt modelId="{A657EA7E-B3AB-41AB-8E10-6FEC00C9BDBB}" type="sibTrans" cxnId="{5855ADB4-AFA7-4EA0-B430-2F6C0366533B}">
      <dgm:prSet/>
      <dgm:spPr/>
      <dgm:t>
        <a:bodyPr/>
        <a:lstStyle/>
        <a:p>
          <a:endParaRPr lang="en-US"/>
        </a:p>
      </dgm:t>
    </dgm:pt>
    <dgm:pt modelId="{FB306FDE-7854-4CD9-8AE1-8CE39F61F42F}" type="pres">
      <dgm:prSet presAssocID="{99FE1B02-DCDA-4207-9636-CD95E33A13A3}" presName="root" presStyleCnt="0">
        <dgm:presLayoutVars>
          <dgm:dir/>
          <dgm:resizeHandles val="exact"/>
        </dgm:presLayoutVars>
      </dgm:prSet>
      <dgm:spPr/>
    </dgm:pt>
    <dgm:pt modelId="{B7F49C23-DD7F-4714-888E-1431A3059CDE}" type="pres">
      <dgm:prSet presAssocID="{0A0E21C6-D97C-482E-82A2-9F2BCC37347E}" presName="compNode" presStyleCnt="0"/>
      <dgm:spPr/>
    </dgm:pt>
    <dgm:pt modelId="{20E7BA4B-D584-4FCA-9A15-0904A3D5643C}" type="pres">
      <dgm:prSet presAssocID="{0A0E21C6-D97C-482E-82A2-9F2BCC37347E}" presName="bgRect" presStyleLbl="bgShp" presStyleIdx="0" presStyleCnt="5"/>
      <dgm:spPr/>
    </dgm:pt>
    <dgm:pt modelId="{CA238B09-905C-4C83-94DA-502027E839C0}" type="pres">
      <dgm:prSet presAssocID="{0A0E21C6-D97C-482E-82A2-9F2BCC37347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1E93B2BC-EBDC-473F-BE7F-679B3E9252A1}" type="pres">
      <dgm:prSet presAssocID="{0A0E21C6-D97C-482E-82A2-9F2BCC37347E}" presName="spaceRect" presStyleCnt="0"/>
      <dgm:spPr/>
    </dgm:pt>
    <dgm:pt modelId="{557ED3F7-2393-46D9-8241-C2E04FD8F538}" type="pres">
      <dgm:prSet presAssocID="{0A0E21C6-D97C-482E-82A2-9F2BCC37347E}" presName="parTx" presStyleLbl="revTx" presStyleIdx="0" presStyleCnt="5">
        <dgm:presLayoutVars>
          <dgm:chMax val="0"/>
          <dgm:chPref val="0"/>
        </dgm:presLayoutVars>
      </dgm:prSet>
      <dgm:spPr/>
    </dgm:pt>
    <dgm:pt modelId="{5B6DF5CB-F99B-413A-92DB-59E6739E5147}" type="pres">
      <dgm:prSet presAssocID="{7F7C06EB-240A-4EF2-AC68-64CCCC9BC30A}" presName="sibTrans" presStyleCnt="0"/>
      <dgm:spPr/>
    </dgm:pt>
    <dgm:pt modelId="{7DEFDC4C-0C09-4518-BFBD-0E19032A4491}" type="pres">
      <dgm:prSet presAssocID="{5D3AFC5E-0B7E-4508-AEC7-1D02DBDE8442}" presName="compNode" presStyleCnt="0"/>
      <dgm:spPr/>
    </dgm:pt>
    <dgm:pt modelId="{7D5AE75E-4D13-4CC1-891B-581CBE0CB439}" type="pres">
      <dgm:prSet presAssocID="{5D3AFC5E-0B7E-4508-AEC7-1D02DBDE8442}" presName="bgRect" presStyleLbl="bgShp" presStyleIdx="1" presStyleCnt="5"/>
      <dgm:spPr/>
    </dgm:pt>
    <dgm:pt modelId="{8729A016-F285-450D-B789-0B2D9B4E3170}" type="pres">
      <dgm:prSet presAssocID="{5D3AFC5E-0B7E-4508-AEC7-1D02DBDE844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ptain"/>
        </a:ext>
      </dgm:extLst>
    </dgm:pt>
    <dgm:pt modelId="{8A97D3BD-2DFF-4FAB-A770-B0DD654BCC5D}" type="pres">
      <dgm:prSet presAssocID="{5D3AFC5E-0B7E-4508-AEC7-1D02DBDE8442}" presName="spaceRect" presStyleCnt="0"/>
      <dgm:spPr/>
    </dgm:pt>
    <dgm:pt modelId="{A07AA46F-170D-46E0-BAFC-555AB0D9B146}" type="pres">
      <dgm:prSet presAssocID="{5D3AFC5E-0B7E-4508-AEC7-1D02DBDE8442}" presName="parTx" presStyleLbl="revTx" presStyleIdx="1" presStyleCnt="5">
        <dgm:presLayoutVars>
          <dgm:chMax val="0"/>
          <dgm:chPref val="0"/>
        </dgm:presLayoutVars>
      </dgm:prSet>
      <dgm:spPr/>
    </dgm:pt>
    <dgm:pt modelId="{94A55142-8440-44EB-BA0B-C8230CAC9C9A}" type="pres">
      <dgm:prSet presAssocID="{12A55EB0-AB1C-4E48-B837-26B3D16C6EAE}" presName="sibTrans" presStyleCnt="0"/>
      <dgm:spPr/>
    </dgm:pt>
    <dgm:pt modelId="{9135A712-5060-4EB1-BBCF-2EDC8C431C3A}" type="pres">
      <dgm:prSet presAssocID="{5AD4A3C3-1531-49C5-915E-365A8DE61E22}" presName="compNode" presStyleCnt="0"/>
      <dgm:spPr/>
    </dgm:pt>
    <dgm:pt modelId="{52544301-3DD9-4F16-99FF-CABC545B9B07}" type="pres">
      <dgm:prSet presAssocID="{5AD4A3C3-1531-49C5-915E-365A8DE61E22}" presName="bgRect" presStyleLbl="bgShp" presStyleIdx="2" presStyleCnt="5"/>
      <dgm:spPr/>
    </dgm:pt>
    <dgm:pt modelId="{F4696ADC-B118-4B09-A01E-3801CDBD847E}" type="pres">
      <dgm:prSet presAssocID="{5AD4A3C3-1531-49C5-915E-365A8DE61E2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C87A61D1-3D0D-4F23-843D-EFF0616B1FF2}" type="pres">
      <dgm:prSet presAssocID="{5AD4A3C3-1531-49C5-915E-365A8DE61E22}" presName="spaceRect" presStyleCnt="0"/>
      <dgm:spPr/>
    </dgm:pt>
    <dgm:pt modelId="{6FB6AE19-1DBC-4A91-8C07-96C23092260B}" type="pres">
      <dgm:prSet presAssocID="{5AD4A3C3-1531-49C5-915E-365A8DE61E22}" presName="parTx" presStyleLbl="revTx" presStyleIdx="2" presStyleCnt="5">
        <dgm:presLayoutVars>
          <dgm:chMax val="0"/>
          <dgm:chPref val="0"/>
        </dgm:presLayoutVars>
      </dgm:prSet>
      <dgm:spPr/>
    </dgm:pt>
    <dgm:pt modelId="{AC082334-3597-4FAF-A55C-917E1BE8D8E4}" type="pres">
      <dgm:prSet presAssocID="{91DD79CA-D4BE-4F08-927C-493E5A43C613}" presName="sibTrans" presStyleCnt="0"/>
      <dgm:spPr/>
    </dgm:pt>
    <dgm:pt modelId="{AF25D4B1-B6E4-4D05-8E07-992A58C1892D}" type="pres">
      <dgm:prSet presAssocID="{FDDD29D0-46A1-43F6-BAF8-DE5F5C272C1E}" presName="compNode" presStyleCnt="0"/>
      <dgm:spPr/>
    </dgm:pt>
    <dgm:pt modelId="{CD6306E4-38C7-4345-94E6-5AD86AB8DF93}" type="pres">
      <dgm:prSet presAssocID="{FDDD29D0-46A1-43F6-BAF8-DE5F5C272C1E}" presName="bgRect" presStyleLbl="bgShp" presStyleIdx="3" presStyleCnt="5"/>
      <dgm:spPr/>
    </dgm:pt>
    <dgm:pt modelId="{E43F1515-3A61-4B5F-8636-FFB1314D88FB}" type="pres">
      <dgm:prSet presAssocID="{FDDD29D0-46A1-43F6-BAF8-DE5F5C272C1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stle scene"/>
        </a:ext>
      </dgm:extLst>
    </dgm:pt>
    <dgm:pt modelId="{79D4B586-4339-482D-AD41-EA4A31BD3CF0}" type="pres">
      <dgm:prSet presAssocID="{FDDD29D0-46A1-43F6-BAF8-DE5F5C272C1E}" presName="spaceRect" presStyleCnt="0"/>
      <dgm:spPr/>
    </dgm:pt>
    <dgm:pt modelId="{23332B69-504F-460F-A654-5814E834AD77}" type="pres">
      <dgm:prSet presAssocID="{FDDD29D0-46A1-43F6-BAF8-DE5F5C272C1E}" presName="parTx" presStyleLbl="revTx" presStyleIdx="3" presStyleCnt="5">
        <dgm:presLayoutVars>
          <dgm:chMax val="0"/>
          <dgm:chPref val="0"/>
        </dgm:presLayoutVars>
      </dgm:prSet>
      <dgm:spPr/>
    </dgm:pt>
    <dgm:pt modelId="{0D14BEFF-0695-4573-9026-2157E0B5EC4D}" type="pres">
      <dgm:prSet presAssocID="{5EF12992-0DA9-4F4A-86A3-484A01D61794}" presName="sibTrans" presStyleCnt="0"/>
      <dgm:spPr/>
    </dgm:pt>
    <dgm:pt modelId="{031A9BAD-FF55-41A5-8359-A7E02FDE3FAD}" type="pres">
      <dgm:prSet presAssocID="{0DD8AED8-7B4C-475B-A0F4-054550E06C19}" presName="compNode" presStyleCnt="0"/>
      <dgm:spPr/>
    </dgm:pt>
    <dgm:pt modelId="{1C850E26-C8E4-424E-B916-8C98631D1812}" type="pres">
      <dgm:prSet presAssocID="{0DD8AED8-7B4C-475B-A0F4-054550E06C19}" presName="bgRect" presStyleLbl="bgShp" presStyleIdx="4" presStyleCnt="5"/>
      <dgm:spPr/>
    </dgm:pt>
    <dgm:pt modelId="{DC6270C7-31EF-4FA3-8B4B-E69DD5B3AACE}" type="pres">
      <dgm:prSet presAssocID="{0DD8AED8-7B4C-475B-A0F4-054550E06C1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llar"/>
        </a:ext>
      </dgm:extLst>
    </dgm:pt>
    <dgm:pt modelId="{935209C3-2BC8-4445-9077-45660B251F60}" type="pres">
      <dgm:prSet presAssocID="{0DD8AED8-7B4C-475B-A0F4-054550E06C19}" presName="spaceRect" presStyleCnt="0"/>
      <dgm:spPr/>
    </dgm:pt>
    <dgm:pt modelId="{365D0AC2-0188-4523-9A32-B19302158D8E}" type="pres">
      <dgm:prSet presAssocID="{0DD8AED8-7B4C-475B-A0F4-054550E06C19}" presName="parTx" presStyleLbl="revTx" presStyleIdx="4" presStyleCnt="5">
        <dgm:presLayoutVars>
          <dgm:chMax val="0"/>
          <dgm:chPref val="0"/>
        </dgm:presLayoutVars>
      </dgm:prSet>
      <dgm:spPr/>
    </dgm:pt>
  </dgm:ptLst>
  <dgm:cxnLst>
    <dgm:cxn modelId="{0AC5BE00-49FB-45D8-AFD7-10DF36F3358A}" type="presOf" srcId="{99FE1B02-DCDA-4207-9636-CD95E33A13A3}" destId="{FB306FDE-7854-4CD9-8AE1-8CE39F61F42F}" srcOrd="0" destOrd="0" presId="urn:microsoft.com/office/officeart/2018/2/layout/IconVerticalSolidList"/>
    <dgm:cxn modelId="{BA457605-221C-44E3-9EF8-7025A7334943}" type="presOf" srcId="{0A0E21C6-D97C-482E-82A2-9F2BCC37347E}" destId="{557ED3F7-2393-46D9-8241-C2E04FD8F538}" srcOrd="0" destOrd="0" presId="urn:microsoft.com/office/officeart/2018/2/layout/IconVerticalSolidList"/>
    <dgm:cxn modelId="{5E934A09-7ACF-4D7A-B1E7-1DC15247143F}" srcId="{99FE1B02-DCDA-4207-9636-CD95E33A13A3}" destId="{FDDD29D0-46A1-43F6-BAF8-DE5F5C272C1E}" srcOrd="3" destOrd="0" parTransId="{C6F221E3-DBEC-4226-854B-E9AC103125F5}" sibTransId="{5EF12992-0DA9-4F4A-86A3-484A01D61794}"/>
    <dgm:cxn modelId="{B71CD02B-1873-4F0A-8FB9-84BFD5E9C0FC}" type="presOf" srcId="{5AD4A3C3-1531-49C5-915E-365A8DE61E22}" destId="{6FB6AE19-1DBC-4A91-8C07-96C23092260B}" srcOrd="0" destOrd="0" presId="urn:microsoft.com/office/officeart/2018/2/layout/IconVerticalSolidList"/>
    <dgm:cxn modelId="{EA04BB55-9A08-45AF-A4D7-144725F3CF0C}" srcId="{99FE1B02-DCDA-4207-9636-CD95E33A13A3}" destId="{5D3AFC5E-0B7E-4508-AEC7-1D02DBDE8442}" srcOrd="1" destOrd="0" parTransId="{5CFC2171-8870-4118-8338-1BE178E46E0E}" sibTransId="{12A55EB0-AB1C-4E48-B837-26B3D16C6EAE}"/>
    <dgm:cxn modelId="{59F6BA8B-F9A9-4FFC-A718-C0D6DD67596F}" srcId="{99FE1B02-DCDA-4207-9636-CD95E33A13A3}" destId="{0A0E21C6-D97C-482E-82A2-9F2BCC37347E}" srcOrd="0" destOrd="0" parTransId="{FEAFD3CF-D6B4-496F-8406-B6B0F98EA928}" sibTransId="{7F7C06EB-240A-4EF2-AC68-64CCCC9BC30A}"/>
    <dgm:cxn modelId="{3D65B7A8-9329-44AB-9AF5-258094F77D8F}" type="presOf" srcId="{5D3AFC5E-0B7E-4508-AEC7-1D02DBDE8442}" destId="{A07AA46F-170D-46E0-BAFC-555AB0D9B146}" srcOrd="0" destOrd="0" presId="urn:microsoft.com/office/officeart/2018/2/layout/IconVerticalSolidList"/>
    <dgm:cxn modelId="{3C9407AA-E6A8-4BF7-A3AA-77395458043E}" type="presOf" srcId="{0DD8AED8-7B4C-475B-A0F4-054550E06C19}" destId="{365D0AC2-0188-4523-9A32-B19302158D8E}" srcOrd="0" destOrd="0" presId="urn:microsoft.com/office/officeart/2018/2/layout/IconVerticalSolidList"/>
    <dgm:cxn modelId="{5855ADB4-AFA7-4EA0-B430-2F6C0366533B}" srcId="{99FE1B02-DCDA-4207-9636-CD95E33A13A3}" destId="{0DD8AED8-7B4C-475B-A0F4-054550E06C19}" srcOrd="4" destOrd="0" parTransId="{80376BED-03B0-4205-9E2B-4DD388AABF13}" sibTransId="{A657EA7E-B3AB-41AB-8E10-6FEC00C9BDBB}"/>
    <dgm:cxn modelId="{6B92A0C8-6B50-4493-A923-9FA1C8B27D55}" type="presOf" srcId="{FDDD29D0-46A1-43F6-BAF8-DE5F5C272C1E}" destId="{23332B69-504F-460F-A654-5814E834AD77}" srcOrd="0" destOrd="0" presId="urn:microsoft.com/office/officeart/2018/2/layout/IconVerticalSolidList"/>
    <dgm:cxn modelId="{AEB46EED-CD08-4DD7-8652-550B12E9C7E9}" srcId="{99FE1B02-DCDA-4207-9636-CD95E33A13A3}" destId="{5AD4A3C3-1531-49C5-915E-365A8DE61E22}" srcOrd="2" destOrd="0" parTransId="{FF3133EF-5499-4255-9521-BA9DCDD8CF58}" sibTransId="{91DD79CA-D4BE-4F08-927C-493E5A43C613}"/>
    <dgm:cxn modelId="{BBD1923B-822F-40A9-9C9F-DBEE7A038AF9}" type="presParOf" srcId="{FB306FDE-7854-4CD9-8AE1-8CE39F61F42F}" destId="{B7F49C23-DD7F-4714-888E-1431A3059CDE}" srcOrd="0" destOrd="0" presId="urn:microsoft.com/office/officeart/2018/2/layout/IconVerticalSolidList"/>
    <dgm:cxn modelId="{3551848F-EC54-43C8-92AC-84FD49A9ED0C}" type="presParOf" srcId="{B7F49C23-DD7F-4714-888E-1431A3059CDE}" destId="{20E7BA4B-D584-4FCA-9A15-0904A3D5643C}" srcOrd="0" destOrd="0" presId="urn:microsoft.com/office/officeart/2018/2/layout/IconVerticalSolidList"/>
    <dgm:cxn modelId="{02C783DC-717D-4E80-9250-5A6DE22D7134}" type="presParOf" srcId="{B7F49C23-DD7F-4714-888E-1431A3059CDE}" destId="{CA238B09-905C-4C83-94DA-502027E839C0}" srcOrd="1" destOrd="0" presId="urn:microsoft.com/office/officeart/2018/2/layout/IconVerticalSolidList"/>
    <dgm:cxn modelId="{61EC7EBF-191E-4DAC-B856-11BEA9221539}" type="presParOf" srcId="{B7F49C23-DD7F-4714-888E-1431A3059CDE}" destId="{1E93B2BC-EBDC-473F-BE7F-679B3E9252A1}" srcOrd="2" destOrd="0" presId="urn:microsoft.com/office/officeart/2018/2/layout/IconVerticalSolidList"/>
    <dgm:cxn modelId="{88EBC518-386B-41BA-AA17-9B73E090524D}" type="presParOf" srcId="{B7F49C23-DD7F-4714-888E-1431A3059CDE}" destId="{557ED3F7-2393-46D9-8241-C2E04FD8F538}" srcOrd="3" destOrd="0" presId="urn:microsoft.com/office/officeart/2018/2/layout/IconVerticalSolidList"/>
    <dgm:cxn modelId="{57623772-D1CF-45E9-B001-79D03ADD9C5C}" type="presParOf" srcId="{FB306FDE-7854-4CD9-8AE1-8CE39F61F42F}" destId="{5B6DF5CB-F99B-413A-92DB-59E6739E5147}" srcOrd="1" destOrd="0" presId="urn:microsoft.com/office/officeart/2018/2/layout/IconVerticalSolidList"/>
    <dgm:cxn modelId="{BEDB5607-9E2D-40FB-BC72-834E3F93BDEE}" type="presParOf" srcId="{FB306FDE-7854-4CD9-8AE1-8CE39F61F42F}" destId="{7DEFDC4C-0C09-4518-BFBD-0E19032A4491}" srcOrd="2" destOrd="0" presId="urn:microsoft.com/office/officeart/2018/2/layout/IconVerticalSolidList"/>
    <dgm:cxn modelId="{04FFFD63-72BA-4485-B196-FD4032F5CB59}" type="presParOf" srcId="{7DEFDC4C-0C09-4518-BFBD-0E19032A4491}" destId="{7D5AE75E-4D13-4CC1-891B-581CBE0CB439}" srcOrd="0" destOrd="0" presId="urn:microsoft.com/office/officeart/2018/2/layout/IconVerticalSolidList"/>
    <dgm:cxn modelId="{2F57B221-B356-4DBA-BA35-632C838B2F7F}" type="presParOf" srcId="{7DEFDC4C-0C09-4518-BFBD-0E19032A4491}" destId="{8729A016-F285-450D-B789-0B2D9B4E3170}" srcOrd="1" destOrd="0" presId="urn:microsoft.com/office/officeart/2018/2/layout/IconVerticalSolidList"/>
    <dgm:cxn modelId="{0AF27794-227A-404E-B79E-A3F57D5EC184}" type="presParOf" srcId="{7DEFDC4C-0C09-4518-BFBD-0E19032A4491}" destId="{8A97D3BD-2DFF-4FAB-A770-B0DD654BCC5D}" srcOrd="2" destOrd="0" presId="urn:microsoft.com/office/officeart/2018/2/layout/IconVerticalSolidList"/>
    <dgm:cxn modelId="{0C29F6F1-421B-44B3-909E-80F119E0D085}" type="presParOf" srcId="{7DEFDC4C-0C09-4518-BFBD-0E19032A4491}" destId="{A07AA46F-170D-46E0-BAFC-555AB0D9B146}" srcOrd="3" destOrd="0" presId="urn:microsoft.com/office/officeart/2018/2/layout/IconVerticalSolidList"/>
    <dgm:cxn modelId="{F8605D2D-CE28-4620-AD61-A5299D656BCA}" type="presParOf" srcId="{FB306FDE-7854-4CD9-8AE1-8CE39F61F42F}" destId="{94A55142-8440-44EB-BA0B-C8230CAC9C9A}" srcOrd="3" destOrd="0" presId="urn:microsoft.com/office/officeart/2018/2/layout/IconVerticalSolidList"/>
    <dgm:cxn modelId="{1CF99193-E8A3-42A6-862D-4CA9F69CD263}" type="presParOf" srcId="{FB306FDE-7854-4CD9-8AE1-8CE39F61F42F}" destId="{9135A712-5060-4EB1-BBCF-2EDC8C431C3A}" srcOrd="4" destOrd="0" presId="urn:microsoft.com/office/officeart/2018/2/layout/IconVerticalSolidList"/>
    <dgm:cxn modelId="{BDE1527B-137D-49AF-944A-BCB3494EFA6B}" type="presParOf" srcId="{9135A712-5060-4EB1-BBCF-2EDC8C431C3A}" destId="{52544301-3DD9-4F16-99FF-CABC545B9B07}" srcOrd="0" destOrd="0" presId="urn:microsoft.com/office/officeart/2018/2/layout/IconVerticalSolidList"/>
    <dgm:cxn modelId="{22F18697-6570-4C42-81C5-4B2E28A29F3F}" type="presParOf" srcId="{9135A712-5060-4EB1-BBCF-2EDC8C431C3A}" destId="{F4696ADC-B118-4B09-A01E-3801CDBD847E}" srcOrd="1" destOrd="0" presId="urn:microsoft.com/office/officeart/2018/2/layout/IconVerticalSolidList"/>
    <dgm:cxn modelId="{AA3BB4AB-50B0-4B51-8FC7-20FA270572C1}" type="presParOf" srcId="{9135A712-5060-4EB1-BBCF-2EDC8C431C3A}" destId="{C87A61D1-3D0D-4F23-843D-EFF0616B1FF2}" srcOrd="2" destOrd="0" presId="urn:microsoft.com/office/officeart/2018/2/layout/IconVerticalSolidList"/>
    <dgm:cxn modelId="{6F4CA285-FB4D-4A84-B9AB-3AF9F8695C9A}" type="presParOf" srcId="{9135A712-5060-4EB1-BBCF-2EDC8C431C3A}" destId="{6FB6AE19-1DBC-4A91-8C07-96C23092260B}" srcOrd="3" destOrd="0" presId="urn:microsoft.com/office/officeart/2018/2/layout/IconVerticalSolidList"/>
    <dgm:cxn modelId="{D6BC73A4-BFD7-4EC3-8BAF-7052A3A51499}" type="presParOf" srcId="{FB306FDE-7854-4CD9-8AE1-8CE39F61F42F}" destId="{AC082334-3597-4FAF-A55C-917E1BE8D8E4}" srcOrd="5" destOrd="0" presId="urn:microsoft.com/office/officeart/2018/2/layout/IconVerticalSolidList"/>
    <dgm:cxn modelId="{31B3C58B-E52F-47B2-99B0-81FA874AD2CE}" type="presParOf" srcId="{FB306FDE-7854-4CD9-8AE1-8CE39F61F42F}" destId="{AF25D4B1-B6E4-4D05-8E07-992A58C1892D}" srcOrd="6" destOrd="0" presId="urn:microsoft.com/office/officeart/2018/2/layout/IconVerticalSolidList"/>
    <dgm:cxn modelId="{B8A81AF4-064A-4436-BA55-72BD101120B2}" type="presParOf" srcId="{AF25D4B1-B6E4-4D05-8E07-992A58C1892D}" destId="{CD6306E4-38C7-4345-94E6-5AD86AB8DF93}" srcOrd="0" destOrd="0" presId="urn:microsoft.com/office/officeart/2018/2/layout/IconVerticalSolidList"/>
    <dgm:cxn modelId="{A676603E-04A6-4AA0-91A8-1DD6F81B0B91}" type="presParOf" srcId="{AF25D4B1-B6E4-4D05-8E07-992A58C1892D}" destId="{E43F1515-3A61-4B5F-8636-FFB1314D88FB}" srcOrd="1" destOrd="0" presId="urn:microsoft.com/office/officeart/2018/2/layout/IconVerticalSolidList"/>
    <dgm:cxn modelId="{7D06D936-4425-4140-A268-93B053BBA397}" type="presParOf" srcId="{AF25D4B1-B6E4-4D05-8E07-992A58C1892D}" destId="{79D4B586-4339-482D-AD41-EA4A31BD3CF0}" srcOrd="2" destOrd="0" presId="urn:microsoft.com/office/officeart/2018/2/layout/IconVerticalSolidList"/>
    <dgm:cxn modelId="{1C1100CD-883A-4211-914F-64C30CAE14E7}" type="presParOf" srcId="{AF25D4B1-B6E4-4D05-8E07-992A58C1892D}" destId="{23332B69-504F-460F-A654-5814E834AD77}" srcOrd="3" destOrd="0" presId="urn:microsoft.com/office/officeart/2018/2/layout/IconVerticalSolidList"/>
    <dgm:cxn modelId="{9D32F942-5575-4EEA-AE40-C65C5F5C4912}" type="presParOf" srcId="{FB306FDE-7854-4CD9-8AE1-8CE39F61F42F}" destId="{0D14BEFF-0695-4573-9026-2157E0B5EC4D}" srcOrd="7" destOrd="0" presId="urn:microsoft.com/office/officeart/2018/2/layout/IconVerticalSolidList"/>
    <dgm:cxn modelId="{C743BB2C-4654-4A81-855C-E51B05C8C266}" type="presParOf" srcId="{FB306FDE-7854-4CD9-8AE1-8CE39F61F42F}" destId="{031A9BAD-FF55-41A5-8359-A7E02FDE3FAD}" srcOrd="8" destOrd="0" presId="urn:microsoft.com/office/officeart/2018/2/layout/IconVerticalSolidList"/>
    <dgm:cxn modelId="{1A142C4C-C257-45EF-B5E0-946EE2349D05}" type="presParOf" srcId="{031A9BAD-FF55-41A5-8359-A7E02FDE3FAD}" destId="{1C850E26-C8E4-424E-B916-8C98631D1812}" srcOrd="0" destOrd="0" presId="urn:microsoft.com/office/officeart/2018/2/layout/IconVerticalSolidList"/>
    <dgm:cxn modelId="{DCEDA00D-B820-482C-B03B-1677D88726FB}" type="presParOf" srcId="{031A9BAD-FF55-41A5-8359-A7E02FDE3FAD}" destId="{DC6270C7-31EF-4FA3-8B4B-E69DD5B3AACE}" srcOrd="1" destOrd="0" presId="urn:microsoft.com/office/officeart/2018/2/layout/IconVerticalSolidList"/>
    <dgm:cxn modelId="{D80FF5A7-BF64-4B2B-BA70-9FAC802FE2BB}" type="presParOf" srcId="{031A9BAD-FF55-41A5-8359-A7E02FDE3FAD}" destId="{935209C3-2BC8-4445-9077-45660B251F60}" srcOrd="2" destOrd="0" presId="urn:microsoft.com/office/officeart/2018/2/layout/IconVerticalSolidList"/>
    <dgm:cxn modelId="{5293DF04-D5B5-413E-90B1-7AF214C90097}" type="presParOf" srcId="{031A9BAD-FF55-41A5-8359-A7E02FDE3FAD}" destId="{365D0AC2-0188-4523-9A32-B19302158D8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70F2FA-27E3-4B7B-9E65-180B09F24F17}" type="doc">
      <dgm:prSet loTypeId="urn:microsoft.com/office/officeart/2008/layout/LinedList" loCatId="list" qsTypeId="urn:microsoft.com/office/officeart/2005/8/quickstyle/simple5" qsCatId="simple" csTypeId="urn:microsoft.com/office/officeart/2005/8/colors/accent1_2" csCatId="accent1"/>
      <dgm:spPr/>
      <dgm:t>
        <a:bodyPr/>
        <a:lstStyle/>
        <a:p>
          <a:endParaRPr lang="en-US"/>
        </a:p>
      </dgm:t>
    </dgm:pt>
    <dgm:pt modelId="{39AD69A9-5A77-401E-A7F8-0499F806F4D5}">
      <dgm:prSet/>
      <dgm:spPr/>
      <dgm:t>
        <a:bodyPr/>
        <a:lstStyle/>
        <a:p>
          <a:pPr>
            <a:lnSpc>
              <a:spcPct val="100000"/>
            </a:lnSpc>
          </a:pPr>
          <a:r>
            <a:rPr lang="en-US" baseline="0"/>
            <a:t>In Kubernetes, you never directly run a container, instead you run a Pod</a:t>
          </a:r>
          <a:endParaRPr lang="en-US"/>
        </a:p>
      </dgm:t>
    </dgm:pt>
    <dgm:pt modelId="{7D76AA76-A191-4030-A849-D7CA5170A13A}" type="parTrans" cxnId="{B2B866B1-A713-486C-A6C5-ACD1E25C3A38}">
      <dgm:prSet/>
      <dgm:spPr/>
      <dgm:t>
        <a:bodyPr/>
        <a:lstStyle/>
        <a:p>
          <a:endParaRPr lang="en-US"/>
        </a:p>
      </dgm:t>
    </dgm:pt>
    <dgm:pt modelId="{8783BE8F-4931-44DE-844A-864DF4BF3137}" type="sibTrans" cxnId="{B2B866B1-A713-486C-A6C5-ACD1E25C3A38}">
      <dgm:prSet/>
      <dgm:spPr/>
      <dgm:t>
        <a:bodyPr/>
        <a:lstStyle/>
        <a:p>
          <a:endParaRPr lang="en-US"/>
        </a:p>
      </dgm:t>
    </dgm:pt>
    <dgm:pt modelId="{03DDCDD9-D398-4BA1-B386-77EF866D1DE6}">
      <dgm:prSet/>
      <dgm:spPr/>
      <dgm:t>
        <a:bodyPr/>
        <a:lstStyle/>
        <a:p>
          <a:pPr>
            <a:lnSpc>
              <a:spcPct val="100000"/>
            </a:lnSpc>
          </a:pPr>
          <a:r>
            <a:rPr lang="en-US" baseline="0" dirty="0"/>
            <a:t>A Pod is a “wrapper” around one or more containers. </a:t>
          </a:r>
          <a:endParaRPr lang="en-US" dirty="0"/>
        </a:p>
      </dgm:t>
    </dgm:pt>
    <dgm:pt modelId="{BF2CA407-3CB1-45A8-9E14-1331D7BA7E14}" type="parTrans" cxnId="{BBC165AE-DAA0-435F-B0B2-07C19DF91664}">
      <dgm:prSet/>
      <dgm:spPr/>
      <dgm:t>
        <a:bodyPr/>
        <a:lstStyle/>
        <a:p>
          <a:endParaRPr lang="en-US"/>
        </a:p>
      </dgm:t>
    </dgm:pt>
    <dgm:pt modelId="{5BCC5BFB-292E-484F-B98C-2530E8C4AE95}" type="sibTrans" cxnId="{BBC165AE-DAA0-435F-B0B2-07C19DF91664}">
      <dgm:prSet/>
      <dgm:spPr/>
      <dgm:t>
        <a:bodyPr/>
        <a:lstStyle/>
        <a:p>
          <a:endParaRPr lang="en-US"/>
        </a:p>
      </dgm:t>
    </dgm:pt>
    <dgm:pt modelId="{95DED566-295D-404A-928C-0D0564064150}" type="pres">
      <dgm:prSet presAssocID="{F370F2FA-27E3-4B7B-9E65-180B09F24F17}" presName="vert0" presStyleCnt="0">
        <dgm:presLayoutVars>
          <dgm:dir/>
          <dgm:animOne val="branch"/>
          <dgm:animLvl val="lvl"/>
        </dgm:presLayoutVars>
      </dgm:prSet>
      <dgm:spPr/>
    </dgm:pt>
    <dgm:pt modelId="{A83189B5-5E9F-4212-A274-40411220A060}" type="pres">
      <dgm:prSet presAssocID="{39AD69A9-5A77-401E-A7F8-0499F806F4D5}" presName="thickLine" presStyleLbl="alignNode1" presStyleIdx="0" presStyleCnt="2"/>
      <dgm:spPr/>
    </dgm:pt>
    <dgm:pt modelId="{3636B963-E21C-47F4-9847-6C7BC806F3F5}" type="pres">
      <dgm:prSet presAssocID="{39AD69A9-5A77-401E-A7F8-0499F806F4D5}" presName="horz1" presStyleCnt="0"/>
      <dgm:spPr/>
    </dgm:pt>
    <dgm:pt modelId="{DB5C9C51-EB9D-4F23-9970-248191351CE4}" type="pres">
      <dgm:prSet presAssocID="{39AD69A9-5A77-401E-A7F8-0499F806F4D5}" presName="tx1" presStyleLbl="revTx" presStyleIdx="0" presStyleCnt="2"/>
      <dgm:spPr/>
    </dgm:pt>
    <dgm:pt modelId="{8FB65C8A-2626-4E9A-A2D3-7449E73F86AE}" type="pres">
      <dgm:prSet presAssocID="{39AD69A9-5A77-401E-A7F8-0499F806F4D5}" presName="vert1" presStyleCnt="0"/>
      <dgm:spPr/>
    </dgm:pt>
    <dgm:pt modelId="{864C084A-7190-47E2-804F-E3219203080B}" type="pres">
      <dgm:prSet presAssocID="{03DDCDD9-D398-4BA1-B386-77EF866D1DE6}" presName="thickLine" presStyleLbl="alignNode1" presStyleIdx="1" presStyleCnt="2"/>
      <dgm:spPr/>
    </dgm:pt>
    <dgm:pt modelId="{DEB66242-FB8E-4A3B-B23F-29DFF1C000F6}" type="pres">
      <dgm:prSet presAssocID="{03DDCDD9-D398-4BA1-B386-77EF866D1DE6}" presName="horz1" presStyleCnt="0"/>
      <dgm:spPr/>
    </dgm:pt>
    <dgm:pt modelId="{64FEF7AC-F44C-42C6-803A-2E2875A9D55E}" type="pres">
      <dgm:prSet presAssocID="{03DDCDD9-D398-4BA1-B386-77EF866D1DE6}" presName="tx1" presStyleLbl="revTx" presStyleIdx="1" presStyleCnt="2"/>
      <dgm:spPr/>
    </dgm:pt>
    <dgm:pt modelId="{8A90A743-E428-4D41-8BDC-79FC445917FE}" type="pres">
      <dgm:prSet presAssocID="{03DDCDD9-D398-4BA1-B386-77EF866D1DE6}" presName="vert1" presStyleCnt="0"/>
      <dgm:spPr/>
    </dgm:pt>
  </dgm:ptLst>
  <dgm:cxnLst>
    <dgm:cxn modelId="{5DD70861-E4AA-419A-A0F6-0564CA57E2A5}" type="presOf" srcId="{F370F2FA-27E3-4B7B-9E65-180B09F24F17}" destId="{95DED566-295D-404A-928C-0D0564064150}" srcOrd="0" destOrd="0" presId="urn:microsoft.com/office/officeart/2008/layout/LinedList"/>
    <dgm:cxn modelId="{BBC165AE-DAA0-435F-B0B2-07C19DF91664}" srcId="{F370F2FA-27E3-4B7B-9E65-180B09F24F17}" destId="{03DDCDD9-D398-4BA1-B386-77EF866D1DE6}" srcOrd="1" destOrd="0" parTransId="{BF2CA407-3CB1-45A8-9E14-1331D7BA7E14}" sibTransId="{5BCC5BFB-292E-484F-B98C-2530E8C4AE95}"/>
    <dgm:cxn modelId="{B2B866B1-A713-486C-A6C5-ACD1E25C3A38}" srcId="{F370F2FA-27E3-4B7B-9E65-180B09F24F17}" destId="{39AD69A9-5A77-401E-A7F8-0499F806F4D5}" srcOrd="0" destOrd="0" parTransId="{7D76AA76-A191-4030-A849-D7CA5170A13A}" sibTransId="{8783BE8F-4931-44DE-844A-864DF4BF3137}"/>
    <dgm:cxn modelId="{CB74D5CB-D9D2-4315-8EFD-87D8A4FFC0AA}" type="presOf" srcId="{03DDCDD9-D398-4BA1-B386-77EF866D1DE6}" destId="{64FEF7AC-F44C-42C6-803A-2E2875A9D55E}" srcOrd="0" destOrd="0" presId="urn:microsoft.com/office/officeart/2008/layout/LinedList"/>
    <dgm:cxn modelId="{8B3C9BCC-E183-42AE-BC70-67F3A156B7DF}" type="presOf" srcId="{39AD69A9-5A77-401E-A7F8-0499F806F4D5}" destId="{DB5C9C51-EB9D-4F23-9970-248191351CE4}" srcOrd="0" destOrd="0" presId="urn:microsoft.com/office/officeart/2008/layout/LinedList"/>
    <dgm:cxn modelId="{C64C3B43-0DE9-49BD-B44C-FCE17C8866D9}" type="presParOf" srcId="{95DED566-295D-404A-928C-0D0564064150}" destId="{A83189B5-5E9F-4212-A274-40411220A060}" srcOrd="0" destOrd="0" presId="urn:microsoft.com/office/officeart/2008/layout/LinedList"/>
    <dgm:cxn modelId="{188E7396-9C86-421B-8FC9-04073A4C5878}" type="presParOf" srcId="{95DED566-295D-404A-928C-0D0564064150}" destId="{3636B963-E21C-47F4-9847-6C7BC806F3F5}" srcOrd="1" destOrd="0" presId="urn:microsoft.com/office/officeart/2008/layout/LinedList"/>
    <dgm:cxn modelId="{68B95AD2-E4DF-4A3E-B317-269443506B16}" type="presParOf" srcId="{3636B963-E21C-47F4-9847-6C7BC806F3F5}" destId="{DB5C9C51-EB9D-4F23-9970-248191351CE4}" srcOrd="0" destOrd="0" presId="urn:microsoft.com/office/officeart/2008/layout/LinedList"/>
    <dgm:cxn modelId="{4F57C2FD-4E46-4D8D-AB89-C190A61B5421}" type="presParOf" srcId="{3636B963-E21C-47F4-9847-6C7BC806F3F5}" destId="{8FB65C8A-2626-4E9A-A2D3-7449E73F86AE}" srcOrd="1" destOrd="0" presId="urn:microsoft.com/office/officeart/2008/layout/LinedList"/>
    <dgm:cxn modelId="{03020F6B-63C0-4AFF-85DE-DBDE3BE601C2}" type="presParOf" srcId="{95DED566-295D-404A-928C-0D0564064150}" destId="{864C084A-7190-47E2-804F-E3219203080B}" srcOrd="2" destOrd="0" presId="urn:microsoft.com/office/officeart/2008/layout/LinedList"/>
    <dgm:cxn modelId="{2B0A2C7A-E1B7-448D-9E36-A2C3F61CA723}" type="presParOf" srcId="{95DED566-295D-404A-928C-0D0564064150}" destId="{DEB66242-FB8E-4A3B-B23F-29DFF1C000F6}" srcOrd="3" destOrd="0" presId="urn:microsoft.com/office/officeart/2008/layout/LinedList"/>
    <dgm:cxn modelId="{1B50CF23-5211-43ED-A1CE-C05BA2699E53}" type="presParOf" srcId="{DEB66242-FB8E-4A3B-B23F-29DFF1C000F6}" destId="{64FEF7AC-F44C-42C6-803A-2E2875A9D55E}" srcOrd="0" destOrd="0" presId="urn:microsoft.com/office/officeart/2008/layout/LinedList"/>
    <dgm:cxn modelId="{577DF3A4-B522-411E-ADF2-64BE11722DFA}" type="presParOf" srcId="{DEB66242-FB8E-4A3B-B23F-29DFF1C000F6}" destId="{8A90A743-E428-4D41-8BDC-79FC445917F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31481B-3BB6-4F60-AB01-D5A571BF945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70A2377-9662-4180-8AF7-ECED0327E577}">
      <dgm:prSet/>
      <dgm:spPr/>
      <dgm:t>
        <a:bodyPr/>
        <a:lstStyle/>
        <a:p>
          <a:r>
            <a:rPr lang="en-US" b="1" dirty="0"/>
            <a:t>Blue/Green</a:t>
          </a:r>
          <a:r>
            <a:rPr lang="en-US" dirty="0"/>
            <a:t>: Version B is released alongside version A , then traffic is switched to Version B</a:t>
          </a:r>
        </a:p>
      </dgm:t>
    </dgm:pt>
    <dgm:pt modelId="{4B231781-DBF0-401D-8632-95F5675A882C}" type="parTrans" cxnId="{CA682C57-9A81-41A7-A68D-1B480ED1C70C}">
      <dgm:prSet/>
      <dgm:spPr/>
      <dgm:t>
        <a:bodyPr/>
        <a:lstStyle/>
        <a:p>
          <a:endParaRPr lang="en-US"/>
        </a:p>
      </dgm:t>
    </dgm:pt>
    <dgm:pt modelId="{1A194263-7F51-4EEE-9C25-AE4E5B64E9C0}" type="sibTrans" cxnId="{CA682C57-9A81-41A7-A68D-1B480ED1C70C}">
      <dgm:prSet/>
      <dgm:spPr/>
      <dgm:t>
        <a:bodyPr/>
        <a:lstStyle/>
        <a:p>
          <a:endParaRPr lang="en-US"/>
        </a:p>
      </dgm:t>
    </dgm:pt>
    <dgm:pt modelId="{20D7F703-537A-43F8-BCE2-24F256C4E07F}">
      <dgm:prSet/>
      <dgm:spPr/>
      <dgm:t>
        <a:bodyPr/>
        <a:lstStyle/>
        <a:p>
          <a:r>
            <a:rPr lang="en-US" b="1"/>
            <a:t>Canary</a:t>
          </a:r>
          <a:r>
            <a:rPr lang="en-US"/>
            <a:t>: Version B is release to subset of users , then proceed to a full rollout</a:t>
          </a:r>
        </a:p>
      </dgm:t>
    </dgm:pt>
    <dgm:pt modelId="{0C4AD475-FDC0-431D-A904-54B0EEF35031}" type="parTrans" cxnId="{208D6FF1-7661-44A8-B08B-53A9BCB772C9}">
      <dgm:prSet/>
      <dgm:spPr/>
      <dgm:t>
        <a:bodyPr/>
        <a:lstStyle/>
        <a:p>
          <a:endParaRPr lang="en-US"/>
        </a:p>
      </dgm:t>
    </dgm:pt>
    <dgm:pt modelId="{C0469EFF-F3CB-40A5-B62A-0972BC52C3E8}" type="sibTrans" cxnId="{208D6FF1-7661-44A8-B08B-53A9BCB772C9}">
      <dgm:prSet/>
      <dgm:spPr/>
      <dgm:t>
        <a:bodyPr/>
        <a:lstStyle/>
        <a:p>
          <a:endParaRPr lang="en-US"/>
        </a:p>
      </dgm:t>
    </dgm:pt>
    <dgm:pt modelId="{E58826D1-A793-47CD-B35A-2A75C7759A41}">
      <dgm:prSet/>
      <dgm:spPr/>
      <dgm:t>
        <a:bodyPr/>
        <a:lstStyle/>
        <a:p>
          <a:r>
            <a:rPr lang="en-US" b="1"/>
            <a:t>A/B Testing</a:t>
          </a:r>
          <a:r>
            <a:rPr lang="en-US"/>
            <a:t>: Version B is released to subset of users under Specific condition</a:t>
          </a:r>
        </a:p>
      </dgm:t>
    </dgm:pt>
    <dgm:pt modelId="{F1A3893B-A0CC-43E5-AA2A-00234B678DCA}" type="parTrans" cxnId="{27DB30C8-F17F-44B1-82AD-F31F2961668B}">
      <dgm:prSet/>
      <dgm:spPr/>
      <dgm:t>
        <a:bodyPr/>
        <a:lstStyle/>
        <a:p>
          <a:endParaRPr lang="en-US"/>
        </a:p>
      </dgm:t>
    </dgm:pt>
    <dgm:pt modelId="{C6F5B145-8275-4D37-BCD4-B525E0D5A5FD}" type="sibTrans" cxnId="{27DB30C8-F17F-44B1-82AD-F31F2961668B}">
      <dgm:prSet/>
      <dgm:spPr/>
      <dgm:t>
        <a:bodyPr/>
        <a:lstStyle/>
        <a:p>
          <a:endParaRPr lang="en-US"/>
        </a:p>
      </dgm:t>
    </dgm:pt>
    <dgm:pt modelId="{A5D022E5-9E5D-4432-8DE0-61EE5C099105}">
      <dgm:prSet/>
      <dgm:spPr/>
      <dgm:t>
        <a:bodyPr/>
        <a:lstStyle/>
        <a:p>
          <a:r>
            <a:rPr lang="en-US" b="1"/>
            <a:t>Shadow</a:t>
          </a:r>
          <a:r>
            <a:rPr lang="en-US"/>
            <a:t>: Version B real-world traffic along aside version A and doesn't impact the response </a:t>
          </a:r>
        </a:p>
      </dgm:t>
    </dgm:pt>
    <dgm:pt modelId="{467F2738-DC62-4CE5-8489-6DBAC559D0D1}" type="parTrans" cxnId="{ED293A26-A1F0-4CAB-B06B-545A1020E803}">
      <dgm:prSet/>
      <dgm:spPr/>
      <dgm:t>
        <a:bodyPr/>
        <a:lstStyle/>
        <a:p>
          <a:endParaRPr lang="en-US"/>
        </a:p>
      </dgm:t>
    </dgm:pt>
    <dgm:pt modelId="{B353A981-5991-41EA-A117-A9C0283DA80F}" type="sibTrans" cxnId="{ED293A26-A1F0-4CAB-B06B-545A1020E803}">
      <dgm:prSet/>
      <dgm:spPr/>
      <dgm:t>
        <a:bodyPr/>
        <a:lstStyle/>
        <a:p>
          <a:endParaRPr lang="en-US"/>
        </a:p>
      </dgm:t>
    </dgm:pt>
    <dgm:pt modelId="{F08E7B74-27E0-4AB3-8A41-A57D553B549C}" type="pres">
      <dgm:prSet presAssocID="{4A31481B-3BB6-4F60-AB01-D5A571BF9459}" presName="vert0" presStyleCnt="0">
        <dgm:presLayoutVars>
          <dgm:dir/>
          <dgm:animOne val="branch"/>
          <dgm:animLvl val="lvl"/>
        </dgm:presLayoutVars>
      </dgm:prSet>
      <dgm:spPr/>
    </dgm:pt>
    <dgm:pt modelId="{FFE5E471-1DC0-4942-A4A9-C5E807E2C08E}" type="pres">
      <dgm:prSet presAssocID="{070A2377-9662-4180-8AF7-ECED0327E577}" presName="thickLine" presStyleLbl="alignNode1" presStyleIdx="0" presStyleCnt="4"/>
      <dgm:spPr/>
    </dgm:pt>
    <dgm:pt modelId="{68DD3D7C-3540-4492-9D0C-B033F18FB0A3}" type="pres">
      <dgm:prSet presAssocID="{070A2377-9662-4180-8AF7-ECED0327E577}" presName="horz1" presStyleCnt="0"/>
      <dgm:spPr/>
    </dgm:pt>
    <dgm:pt modelId="{A01DE715-AD04-44F5-B171-D59A9D440EE8}" type="pres">
      <dgm:prSet presAssocID="{070A2377-9662-4180-8AF7-ECED0327E577}" presName="tx1" presStyleLbl="revTx" presStyleIdx="0" presStyleCnt="4"/>
      <dgm:spPr/>
    </dgm:pt>
    <dgm:pt modelId="{5E078224-DDB5-45D2-97F1-9A89D3C59086}" type="pres">
      <dgm:prSet presAssocID="{070A2377-9662-4180-8AF7-ECED0327E577}" presName="vert1" presStyleCnt="0"/>
      <dgm:spPr/>
    </dgm:pt>
    <dgm:pt modelId="{9A770071-43F4-4D16-8F00-E5AEF77B95E9}" type="pres">
      <dgm:prSet presAssocID="{20D7F703-537A-43F8-BCE2-24F256C4E07F}" presName="thickLine" presStyleLbl="alignNode1" presStyleIdx="1" presStyleCnt="4"/>
      <dgm:spPr/>
    </dgm:pt>
    <dgm:pt modelId="{A3068D5F-2E4D-45C3-B746-6B688BD76E86}" type="pres">
      <dgm:prSet presAssocID="{20D7F703-537A-43F8-BCE2-24F256C4E07F}" presName="horz1" presStyleCnt="0"/>
      <dgm:spPr/>
    </dgm:pt>
    <dgm:pt modelId="{4F4759FD-5213-405F-82EE-E3B220AB72DD}" type="pres">
      <dgm:prSet presAssocID="{20D7F703-537A-43F8-BCE2-24F256C4E07F}" presName="tx1" presStyleLbl="revTx" presStyleIdx="1" presStyleCnt="4"/>
      <dgm:spPr/>
    </dgm:pt>
    <dgm:pt modelId="{B5B4DE1F-65C5-486A-9CD6-19033120BEA7}" type="pres">
      <dgm:prSet presAssocID="{20D7F703-537A-43F8-BCE2-24F256C4E07F}" presName="vert1" presStyleCnt="0"/>
      <dgm:spPr/>
    </dgm:pt>
    <dgm:pt modelId="{B024D66F-DAC0-4221-A349-4567104605B2}" type="pres">
      <dgm:prSet presAssocID="{E58826D1-A793-47CD-B35A-2A75C7759A41}" presName="thickLine" presStyleLbl="alignNode1" presStyleIdx="2" presStyleCnt="4"/>
      <dgm:spPr/>
    </dgm:pt>
    <dgm:pt modelId="{1E41FB4D-C845-41F8-8A9D-744813FA04D6}" type="pres">
      <dgm:prSet presAssocID="{E58826D1-A793-47CD-B35A-2A75C7759A41}" presName="horz1" presStyleCnt="0"/>
      <dgm:spPr/>
    </dgm:pt>
    <dgm:pt modelId="{598B6E6C-CCE8-4F9E-8925-539C3BCF1229}" type="pres">
      <dgm:prSet presAssocID="{E58826D1-A793-47CD-B35A-2A75C7759A41}" presName="tx1" presStyleLbl="revTx" presStyleIdx="2" presStyleCnt="4"/>
      <dgm:spPr/>
    </dgm:pt>
    <dgm:pt modelId="{9EEDBE14-6282-4BCD-8FDE-633C2C95028A}" type="pres">
      <dgm:prSet presAssocID="{E58826D1-A793-47CD-B35A-2A75C7759A41}" presName="vert1" presStyleCnt="0"/>
      <dgm:spPr/>
    </dgm:pt>
    <dgm:pt modelId="{47211B46-3506-41CB-A45A-9681E62E87BF}" type="pres">
      <dgm:prSet presAssocID="{A5D022E5-9E5D-4432-8DE0-61EE5C099105}" presName="thickLine" presStyleLbl="alignNode1" presStyleIdx="3" presStyleCnt="4"/>
      <dgm:spPr/>
    </dgm:pt>
    <dgm:pt modelId="{E95835EF-ECD1-4364-9E60-CCEF29B9D7FB}" type="pres">
      <dgm:prSet presAssocID="{A5D022E5-9E5D-4432-8DE0-61EE5C099105}" presName="horz1" presStyleCnt="0"/>
      <dgm:spPr/>
    </dgm:pt>
    <dgm:pt modelId="{B81D1B48-D98D-4108-83EF-EAA25DCB2F21}" type="pres">
      <dgm:prSet presAssocID="{A5D022E5-9E5D-4432-8DE0-61EE5C099105}" presName="tx1" presStyleLbl="revTx" presStyleIdx="3" presStyleCnt="4"/>
      <dgm:spPr/>
    </dgm:pt>
    <dgm:pt modelId="{D3B0C302-769C-40F9-A139-20520EF484C9}" type="pres">
      <dgm:prSet presAssocID="{A5D022E5-9E5D-4432-8DE0-61EE5C099105}" presName="vert1" presStyleCnt="0"/>
      <dgm:spPr/>
    </dgm:pt>
  </dgm:ptLst>
  <dgm:cxnLst>
    <dgm:cxn modelId="{ED293A26-A1F0-4CAB-B06B-545A1020E803}" srcId="{4A31481B-3BB6-4F60-AB01-D5A571BF9459}" destId="{A5D022E5-9E5D-4432-8DE0-61EE5C099105}" srcOrd="3" destOrd="0" parTransId="{467F2738-DC62-4CE5-8489-6DBAC559D0D1}" sibTransId="{B353A981-5991-41EA-A117-A9C0283DA80F}"/>
    <dgm:cxn modelId="{20B83B3D-FC19-4DDC-A5DA-20C737094D31}" type="presOf" srcId="{4A31481B-3BB6-4F60-AB01-D5A571BF9459}" destId="{F08E7B74-27E0-4AB3-8A41-A57D553B549C}" srcOrd="0" destOrd="0" presId="urn:microsoft.com/office/officeart/2008/layout/LinedList"/>
    <dgm:cxn modelId="{1B548740-1BA1-444B-ADC7-655237AB3814}" type="presOf" srcId="{A5D022E5-9E5D-4432-8DE0-61EE5C099105}" destId="{B81D1B48-D98D-4108-83EF-EAA25DCB2F21}" srcOrd="0" destOrd="0" presId="urn:microsoft.com/office/officeart/2008/layout/LinedList"/>
    <dgm:cxn modelId="{CA682C57-9A81-41A7-A68D-1B480ED1C70C}" srcId="{4A31481B-3BB6-4F60-AB01-D5A571BF9459}" destId="{070A2377-9662-4180-8AF7-ECED0327E577}" srcOrd="0" destOrd="0" parTransId="{4B231781-DBF0-401D-8632-95F5675A882C}" sibTransId="{1A194263-7F51-4EEE-9C25-AE4E5B64E9C0}"/>
    <dgm:cxn modelId="{D72E8892-92F0-4CDF-87A3-F1AEE0D92465}" type="presOf" srcId="{E58826D1-A793-47CD-B35A-2A75C7759A41}" destId="{598B6E6C-CCE8-4F9E-8925-539C3BCF1229}" srcOrd="0" destOrd="0" presId="urn:microsoft.com/office/officeart/2008/layout/LinedList"/>
    <dgm:cxn modelId="{F94A19B6-100D-46A5-92AE-353822EA24C5}" type="presOf" srcId="{20D7F703-537A-43F8-BCE2-24F256C4E07F}" destId="{4F4759FD-5213-405F-82EE-E3B220AB72DD}" srcOrd="0" destOrd="0" presId="urn:microsoft.com/office/officeart/2008/layout/LinedList"/>
    <dgm:cxn modelId="{27DB30C8-F17F-44B1-82AD-F31F2961668B}" srcId="{4A31481B-3BB6-4F60-AB01-D5A571BF9459}" destId="{E58826D1-A793-47CD-B35A-2A75C7759A41}" srcOrd="2" destOrd="0" parTransId="{F1A3893B-A0CC-43E5-AA2A-00234B678DCA}" sibTransId="{C6F5B145-8275-4D37-BCD4-B525E0D5A5FD}"/>
    <dgm:cxn modelId="{85ED0AD9-BDA0-4FAE-A7F8-A65A0EF39DA2}" type="presOf" srcId="{070A2377-9662-4180-8AF7-ECED0327E577}" destId="{A01DE715-AD04-44F5-B171-D59A9D440EE8}" srcOrd="0" destOrd="0" presId="urn:microsoft.com/office/officeart/2008/layout/LinedList"/>
    <dgm:cxn modelId="{208D6FF1-7661-44A8-B08B-53A9BCB772C9}" srcId="{4A31481B-3BB6-4F60-AB01-D5A571BF9459}" destId="{20D7F703-537A-43F8-BCE2-24F256C4E07F}" srcOrd="1" destOrd="0" parTransId="{0C4AD475-FDC0-431D-A904-54B0EEF35031}" sibTransId="{C0469EFF-F3CB-40A5-B62A-0972BC52C3E8}"/>
    <dgm:cxn modelId="{5C8B1668-9335-479D-8ECD-F6C28FB0E738}" type="presParOf" srcId="{F08E7B74-27E0-4AB3-8A41-A57D553B549C}" destId="{FFE5E471-1DC0-4942-A4A9-C5E807E2C08E}" srcOrd="0" destOrd="0" presId="urn:microsoft.com/office/officeart/2008/layout/LinedList"/>
    <dgm:cxn modelId="{F216313E-15DD-477A-8AEC-97F7B72547C7}" type="presParOf" srcId="{F08E7B74-27E0-4AB3-8A41-A57D553B549C}" destId="{68DD3D7C-3540-4492-9D0C-B033F18FB0A3}" srcOrd="1" destOrd="0" presId="urn:microsoft.com/office/officeart/2008/layout/LinedList"/>
    <dgm:cxn modelId="{626BC6AF-8B26-4FEC-9252-67981B41DC4A}" type="presParOf" srcId="{68DD3D7C-3540-4492-9D0C-B033F18FB0A3}" destId="{A01DE715-AD04-44F5-B171-D59A9D440EE8}" srcOrd="0" destOrd="0" presId="urn:microsoft.com/office/officeart/2008/layout/LinedList"/>
    <dgm:cxn modelId="{9EAE1C90-B2DE-4D96-8661-B9620D10807E}" type="presParOf" srcId="{68DD3D7C-3540-4492-9D0C-B033F18FB0A3}" destId="{5E078224-DDB5-45D2-97F1-9A89D3C59086}" srcOrd="1" destOrd="0" presId="urn:microsoft.com/office/officeart/2008/layout/LinedList"/>
    <dgm:cxn modelId="{A6F2856B-E569-4856-A824-E239A698CA2C}" type="presParOf" srcId="{F08E7B74-27E0-4AB3-8A41-A57D553B549C}" destId="{9A770071-43F4-4D16-8F00-E5AEF77B95E9}" srcOrd="2" destOrd="0" presId="urn:microsoft.com/office/officeart/2008/layout/LinedList"/>
    <dgm:cxn modelId="{D8A7AD3A-22ED-4A84-B6B6-5296D7A9FA9A}" type="presParOf" srcId="{F08E7B74-27E0-4AB3-8A41-A57D553B549C}" destId="{A3068D5F-2E4D-45C3-B746-6B688BD76E86}" srcOrd="3" destOrd="0" presId="urn:microsoft.com/office/officeart/2008/layout/LinedList"/>
    <dgm:cxn modelId="{08677A90-7B68-480F-917D-41B6EFCFC688}" type="presParOf" srcId="{A3068D5F-2E4D-45C3-B746-6B688BD76E86}" destId="{4F4759FD-5213-405F-82EE-E3B220AB72DD}" srcOrd="0" destOrd="0" presId="urn:microsoft.com/office/officeart/2008/layout/LinedList"/>
    <dgm:cxn modelId="{A336CEA0-F396-45E6-939F-58734733A6D9}" type="presParOf" srcId="{A3068D5F-2E4D-45C3-B746-6B688BD76E86}" destId="{B5B4DE1F-65C5-486A-9CD6-19033120BEA7}" srcOrd="1" destOrd="0" presId="urn:microsoft.com/office/officeart/2008/layout/LinedList"/>
    <dgm:cxn modelId="{BA310616-7769-42B5-BBBA-2611F83B8637}" type="presParOf" srcId="{F08E7B74-27E0-4AB3-8A41-A57D553B549C}" destId="{B024D66F-DAC0-4221-A349-4567104605B2}" srcOrd="4" destOrd="0" presId="urn:microsoft.com/office/officeart/2008/layout/LinedList"/>
    <dgm:cxn modelId="{CA806871-107D-4E4F-8257-00A0B8764E8D}" type="presParOf" srcId="{F08E7B74-27E0-4AB3-8A41-A57D553B549C}" destId="{1E41FB4D-C845-41F8-8A9D-744813FA04D6}" srcOrd="5" destOrd="0" presId="urn:microsoft.com/office/officeart/2008/layout/LinedList"/>
    <dgm:cxn modelId="{2F1AE634-821D-4F75-83AA-76F3509AE040}" type="presParOf" srcId="{1E41FB4D-C845-41F8-8A9D-744813FA04D6}" destId="{598B6E6C-CCE8-4F9E-8925-539C3BCF1229}" srcOrd="0" destOrd="0" presId="urn:microsoft.com/office/officeart/2008/layout/LinedList"/>
    <dgm:cxn modelId="{78D21A5C-429F-471D-998F-979787BA3648}" type="presParOf" srcId="{1E41FB4D-C845-41F8-8A9D-744813FA04D6}" destId="{9EEDBE14-6282-4BCD-8FDE-633C2C95028A}" srcOrd="1" destOrd="0" presId="urn:microsoft.com/office/officeart/2008/layout/LinedList"/>
    <dgm:cxn modelId="{E3646C9B-B756-440C-A10F-5B1F9A1F8401}" type="presParOf" srcId="{F08E7B74-27E0-4AB3-8A41-A57D553B549C}" destId="{47211B46-3506-41CB-A45A-9681E62E87BF}" srcOrd="6" destOrd="0" presId="urn:microsoft.com/office/officeart/2008/layout/LinedList"/>
    <dgm:cxn modelId="{21B7A867-103F-40C9-B010-CBA623224B71}" type="presParOf" srcId="{F08E7B74-27E0-4AB3-8A41-A57D553B549C}" destId="{E95835EF-ECD1-4364-9E60-CCEF29B9D7FB}" srcOrd="7" destOrd="0" presId="urn:microsoft.com/office/officeart/2008/layout/LinedList"/>
    <dgm:cxn modelId="{1026B535-B6C4-494E-8576-0705EA74D7D7}" type="presParOf" srcId="{E95835EF-ECD1-4364-9E60-CCEF29B9D7FB}" destId="{B81D1B48-D98D-4108-83EF-EAA25DCB2F21}" srcOrd="0" destOrd="0" presId="urn:microsoft.com/office/officeart/2008/layout/LinedList"/>
    <dgm:cxn modelId="{A799E4EE-618B-44DF-9CDE-D45B5A0C372B}" type="presParOf" srcId="{E95835EF-ECD1-4364-9E60-CCEF29B9D7FB}" destId="{D3B0C302-769C-40F9-A139-20520EF484C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7BA4B-D584-4FCA-9A15-0904A3D5643C}">
      <dsp:nvSpPr>
        <dsp:cNvPr id="0" name=""/>
        <dsp:cNvSpPr/>
      </dsp:nvSpPr>
      <dsp:spPr>
        <a:xfrm>
          <a:off x="0" y="3776"/>
          <a:ext cx="11018837" cy="8043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238B09-905C-4C83-94DA-502027E839C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7ED3F7-2393-46D9-8241-C2E04FD8F538}">
      <dsp:nvSpPr>
        <dsp:cNvPr id="0" name=""/>
        <dsp:cNvSpPr/>
      </dsp:nvSpPr>
      <dsp:spPr>
        <a:xfrm>
          <a:off x="929079" y="3776"/>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kern="1200" baseline="0"/>
            <a:t>AKS automates provisioning, upgrading, monitoring, and scaling with, a simpler development-to-production experience, and enterprise-grade security and governance. </a:t>
          </a:r>
          <a:endParaRPr lang="en-US" sz="1900" kern="1200"/>
        </a:p>
      </dsp:txBody>
      <dsp:txXfrm>
        <a:off x="929079" y="3776"/>
        <a:ext cx="10089758" cy="804397"/>
      </dsp:txXfrm>
    </dsp:sp>
    <dsp:sp modelId="{7D5AE75E-4D13-4CC1-891B-581CBE0CB439}">
      <dsp:nvSpPr>
        <dsp:cNvPr id="0" name=""/>
        <dsp:cNvSpPr/>
      </dsp:nvSpPr>
      <dsp:spPr>
        <a:xfrm>
          <a:off x="0" y="1009273"/>
          <a:ext cx="11018837" cy="8043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29A016-F285-450D-B789-0B2D9B4E3170}">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7AA46F-170D-46E0-BAFC-555AB0D9B146}">
      <dsp:nvSpPr>
        <dsp:cNvPr id="0" name=""/>
        <dsp:cNvSpPr/>
      </dsp:nvSpPr>
      <dsp:spPr>
        <a:xfrm>
          <a:off x="929079" y="1009273"/>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kern="1200" baseline="0" dirty="0"/>
            <a:t>By providing Kubernetes as a managed service, AKS abstracts the complexity and operational overhead of managing Kubernetes. </a:t>
          </a:r>
          <a:endParaRPr lang="en-US" sz="1900" kern="1200" dirty="0"/>
        </a:p>
      </dsp:txBody>
      <dsp:txXfrm>
        <a:off x="929079" y="1009273"/>
        <a:ext cx="10089758" cy="804397"/>
      </dsp:txXfrm>
    </dsp:sp>
    <dsp:sp modelId="{52544301-3DD9-4F16-99FF-CABC545B9B07}">
      <dsp:nvSpPr>
        <dsp:cNvPr id="0" name=""/>
        <dsp:cNvSpPr/>
      </dsp:nvSpPr>
      <dsp:spPr>
        <a:xfrm>
          <a:off x="0" y="2014770"/>
          <a:ext cx="11018837" cy="8043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696ADC-B118-4B09-A01E-3801CDBD847E}">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B6AE19-1DBC-4A91-8C07-96C23092260B}">
      <dsp:nvSpPr>
        <dsp:cNvPr id="0" name=""/>
        <dsp:cNvSpPr/>
      </dsp:nvSpPr>
      <dsp:spPr>
        <a:xfrm>
          <a:off x="929079" y="2014770"/>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kern="1200" baseline="0"/>
            <a:t>Unlike some cloud providers, Azure doesn’t charge an hourly fee per instance AKS running. An Azure Kubernetes Service instance is completely free! </a:t>
          </a:r>
          <a:endParaRPr lang="en-US" sz="1900" kern="1200"/>
        </a:p>
      </dsp:txBody>
      <dsp:txXfrm>
        <a:off x="929079" y="2014770"/>
        <a:ext cx="10089758" cy="804397"/>
      </dsp:txXfrm>
    </dsp:sp>
    <dsp:sp modelId="{CD6306E4-38C7-4345-94E6-5AD86AB8DF93}">
      <dsp:nvSpPr>
        <dsp:cNvPr id="0" name=""/>
        <dsp:cNvSpPr/>
      </dsp:nvSpPr>
      <dsp:spPr>
        <a:xfrm>
          <a:off x="0" y="3020267"/>
          <a:ext cx="11018837" cy="8043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F1515-3A61-4B5F-8636-FFB1314D88FB}">
      <dsp:nvSpPr>
        <dsp:cNvPr id="0" name=""/>
        <dsp:cNvSpPr/>
      </dsp:nvSpPr>
      <dsp:spPr>
        <a:xfrm>
          <a:off x="243330" y="3201256"/>
          <a:ext cx="442418" cy="4424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332B69-504F-460F-A654-5814E834AD77}">
      <dsp:nvSpPr>
        <dsp:cNvPr id="0" name=""/>
        <dsp:cNvSpPr/>
      </dsp:nvSpPr>
      <dsp:spPr>
        <a:xfrm>
          <a:off x="929079" y="3020267"/>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kern="1200" baseline="0"/>
            <a:t>The only costs of running an AKS cluster are based the resources the cluster uses (nodes, public IPs, etc.) and availability zones, if any. </a:t>
          </a:r>
          <a:endParaRPr lang="en-US" sz="1900" kern="1200"/>
        </a:p>
      </dsp:txBody>
      <dsp:txXfrm>
        <a:off x="929079" y="3020267"/>
        <a:ext cx="10089758" cy="804397"/>
      </dsp:txXfrm>
    </dsp:sp>
    <dsp:sp modelId="{1C850E26-C8E4-424E-B916-8C98631D1812}">
      <dsp:nvSpPr>
        <dsp:cNvPr id="0" name=""/>
        <dsp:cNvSpPr/>
      </dsp:nvSpPr>
      <dsp:spPr>
        <a:xfrm>
          <a:off x="0" y="4025763"/>
          <a:ext cx="11018837" cy="8043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6270C7-31EF-4FA3-8B4B-E69DD5B3AACE}">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5D0AC2-0188-4523-9A32-B19302158D8E}">
      <dsp:nvSpPr>
        <dsp:cNvPr id="0" name=""/>
        <dsp:cNvSpPr/>
      </dsp:nvSpPr>
      <dsp:spPr>
        <a:xfrm>
          <a:off x="929079" y="4025763"/>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kern="1200" baseline="0"/>
            <a:t>You have full control over the cluster’s cost based on the size and type resources you choose to add to it and how available do you need your cluster to be. </a:t>
          </a:r>
          <a:endParaRPr lang="en-US" sz="1900" kern="1200"/>
        </a:p>
      </dsp:txBody>
      <dsp:txXfrm>
        <a:off x="929079" y="4025763"/>
        <a:ext cx="10089758" cy="8043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189B5-5E9F-4212-A274-40411220A060}">
      <dsp:nvSpPr>
        <dsp:cNvPr id="0" name=""/>
        <dsp:cNvSpPr/>
      </dsp:nvSpPr>
      <dsp:spPr>
        <a:xfrm>
          <a:off x="0" y="0"/>
          <a:ext cx="5211762" cy="0"/>
        </a:xfrm>
        <a:prstGeom prst="lin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B5C9C51-EB9D-4F23-9970-248191351CE4}">
      <dsp:nvSpPr>
        <dsp:cNvPr id="0" name=""/>
        <dsp:cNvSpPr/>
      </dsp:nvSpPr>
      <dsp:spPr>
        <a:xfrm>
          <a:off x="0" y="0"/>
          <a:ext cx="5211762" cy="2416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100000"/>
            </a:lnSpc>
            <a:spcBef>
              <a:spcPct val="0"/>
            </a:spcBef>
            <a:spcAft>
              <a:spcPct val="35000"/>
            </a:spcAft>
            <a:buNone/>
          </a:pPr>
          <a:r>
            <a:rPr lang="en-US" sz="3500" kern="1200" baseline="0"/>
            <a:t>In Kubernetes, you never directly run a container, instead you run a Pod</a:t>
          </a:r>
          <a:endParaRPr lang="en-US" sz="3500" kern="1200"/>
        </a:p>
      </dsp:txBody>
      <dsp:txXfrm>
        <a:off x="0" y="0"/>
        <a:ext cx="5211762" cy="2416969"/>
      </dsp:txXfrm>
    </dsp:sp>
    <dsp:sp modelId="{864C084A-7190-47E2-804F-E3219203080B}">
      <dsp:nvSpPr>
        <dsp:cNvPr id="0" name=""/>
        <dsp:cNvSpPr/>
      </dsp:nvSpPr>
      <dsp:spPr>
        <a:xfrm>
          <a:off x="0" y="2416969"/>
          <a:ext cx="5211762" cy="0"/>
        </a:xfrm>
        <a:prstGeom prst="lin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64FEF7AC-F44C-42C6-803A-2E2875A9D55E}">
      <dsp:nvSpPr>
        <dsp:cNvPr id="0" name=""/>
        <dsp:cNvSpPr/>
      </dsp:nvSpPr>
      <dsp:spPr>
        <a:xfrm>
          <a:off x="0" y="2416969"/>
          <a:ext cx="5211762" cy="2416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100000"/>
            </a:lnSpc>
            <a:spcBef>
              <a:spcPct val="0"/>
            </a:spcBef>
            <a:spcAft>
              <a:spcPct val="35000"/>
            </a:spcAft>
            <a:buNone/>
          </a:pPr>
          <a:r>
            <a:rPr lang="en-US" sz="3500" kern="1200" baseline="0" dirty="0"/>
            <a:t>A Pod is a “wrapper” around one or more containers. </a:t>
          </a:r>
          <a:endParaRPr lang="en-US" sz="3500" kern="1200" dirty="0"/>
        </a:p>
      </dsp:txBody>
      <dsp:txXfrm>
        <a:off x="0" y="2416969"/>
        <a:ext cx="5211762" cy="24169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5E471-1DC0-4942-A4A9-C5E807E2C08E}">
      <dsp:nvSpPr>
        <dsp:cNvPr id="0" name=""/>
        <dsp:cNvSpPr/>
      </dsp:nvSpPr>
      <dsp:spPr>
        <a:xfrm>
          <a:off x="0" y="0"/>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1DE715-AD04-44F5-B171-D59A9D440EE8}">
      <dsp:nvSpPr>
        <dsp:cNvPr id="0" name=""/>
        <dsp:cNvSpPr/>
      </dsp:nvSpPr>
      <dsp:spPr>
        <a:xfrm>
          <a:off x="0" y="0"/>
          <a:ext cx="11018837" cy="12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1" kern="1200" dirty="0"/>
            <a:t>Blue/Green</a:t>
          </a:r>
          <a:r>
            <a:rPr lang="en-US" sz="3100" kern="1200" dirty="0"/>
            <a:t>: Version B is released alongside version A , then traffic is switched to Version B</a:t>
          </a:r>
        </a:p>
      </dsp:txBody>
      <dsp:txXfrm>
        <a:off x="0" y="0"/>
        <a:ext cx="11018837" cy="1208484"/>
      </dsp:txXfrm>
    </dsp:sp>
    <dsp:sp modelId="{9A770071-43F4-4D16-8F00-E5AEF77B95E9}">
      <dsp:nvSpPr>
        <dsp:cNvPr id="0" name=""/>
        <dsp:cNvSpPr/>
      </dsp:nvSpPr>
      <dsp:spPr>
        <a:xfrm>
          <a:off x="0" y="1208484"/>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4759FD-5213-405F-82EE-E3B220AB72DD}">
      <dsp:nvSpPr>
        <dsp:cNvPr id="0" name=""/>
        <dsp:cNvSpPr/>
      </dsp:nvSpPr>
      <dsp:spPr>
        <a:xfrm>
          <a:off x="0" y="1208484"/>
          <a:ext cx="11018837" cy="12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1" kern="1200"/>
            <a:t>Canary</a:t>
          </a:r>
          <a:r>
            <a:rPr lang="en-US" sz="3100" kern="1200"/>
            <a:t>: Version B is release to subset of users , then proceed to a full rollout</a:t>
          </a:r>
        </a:p>
      </dsp:txBody>
      <dsp:txXfrm>
        <a:off x="0" y="1208484"/>
        <a:ext cx="11018837" cy="1208484"/>
      </dsp:txXfrm>
    </dsp:sp>
    <dsp:sp modelId="{B024D66F-DAC0-4221-A349-4567104605B2}">
      <dsp:nvSpPr>
        <dsp:cNvPr id="0" name=""/>
        <dsp:cNvSpPr/>
      </dsp:nvSpPr>
      <dsp:spPr>
        <a:xfrm>
          <a:off x="0" y="2416969"/>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B6E6C-CCE8-4F9E-8925-539C3BCF1229}">
      <dsp:nvSpPr>
        <dsp:cNvPr id="0" name=""/>
        <dsp:cNvSpPr/>
      </dsp:nvSpPr>
      <dsp:spPr>
        <a:xfrm>
          <a:off x="0" y="2416969"/>
          <a:ext cx="11018837" cy="12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1" kern="1200"/>
            <a:t>A/B Testing</a:t>
          </a:r>
          <a:r>
            <a:rPr lang="en-US" sz="3100" kern="1200"/>
            <a:t>: Version B is released to subset of users under Specific condition</a:t>
          </a:r>
        </a:p>
      </dsp:txBody>
      <dsp:txXfrm>
        <a:off x="0" y="2416969"/>
        <a:ext cx="11018837" cy="1208484"/>
      </dsp:txXfrm>
    </dsp:sp>
    <dsp:sp modelId="{47211B46-3506-41CB-A45A-9681E62E87BF}">
      <dsp:nvSpPr>
        <dsp:cNvPr id="0" name=""/>
        <dsp:cNvSpPr/>
      </dsp:nvSpPr>
      <dsp:spPr>
        <a:xfrm>
          <a:off x="0" y="3625453"/>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1D1B48-D98D-4108-83EF-EAA25DCB2F21}">
      <dsp:nvSpPr>
        <dsp:cNvPr id="0" name=""/>
        <dsp:cNvSpPr/>
      </dsp:nvSpPr>
      <dsp:spPr>
        <a:xfrm>
          <a:off x="0" y="3625453"/>
          <a:ext cx="11018837" cy="12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1" kern="1200"/>
            <a:t>Shadow</a:t>
          </a:r>
          <a:r>
            <a:rPr lang="en-US" sz="3100" kern="1200"/>
            <a:t>: Version B real-world traffic along aside version A and doesn't impact the response </a:t>
          </a:r>
        </a:p>
      </dsp:txBody>
      <dsp:txXfrm>
        <a:off x="0" y="3625453"/>
        <a:ext cx="11018837" cy="12084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2A44D-FB27-4B1B-93E7-78FA1AEF010A}" type="datetimeFigureOut">
              <a:rPr lang="en-US" smtClean="0"/>
              <a:t>7/23/2023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CC906-FED3-4F79-BA55-CB1E9B2A3288}" type="slidenum">
              <a:rPr lang="en-US" smtClean="0"/>
              <a:t>‹#›</a:t>
            </a:fld>
            <a:endParaRPr lang="en-US"/>
          </a:p>
        </p:txBody>
      </p:sp>
    </p:spTree>
    <p:extLst>
      <p:ext uri="{BB962C8B-B14F-4D97-AF65-F5344CB8AC3E}">
        <p14:creationId xmlns:p14="http://schemas.microsoft.com/office/powerpoint/2010/main" val="13378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a:t>
            </a:fld>
            <a:endParaRPr lang="en-US"/>
          </a:p>
        </p:txBody>
      </p:sp>
    </p:spTree>
    <p:extLst>
      <p:ext uri="{BB962C8B-B14F-4D97-AF65-F5344CB8AC3E}">
        <p14:creationId xmlns:p14="http://schemas.microsoft.com/office/powerpoint/2010/main" val="120822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11</a:t>
            </a:fld>
            <a:endParaRPr lang="en-US"/>
          </a:p>
        </p:txBody>
      </p:sp>
    </p:spTree>
    <p:extLst>
      <p:ext uri="{BB962C8B-B14F-4D97-AF65-F5344CB8AC3E}">
        <p14:creationId xmlns:p14="http://schemas.microsoft.com/office/powerpoint/2010/main" val="2545315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12</a:t>
            </a:fld>
            <a:endParaRPr lang="en-US"/>
          </a:p>
        </p:txBody>
      </p:sp>
    </p:spTree>
    <p:extLst>
      <p:ext uri="{BB962C8B-B14F-4D97-AF65-F5344CB8AC3E}">
        <p14:creationId xmlns:p14="http://schemas.microsoft.com/office/powerpoint/2010/main" val="2168735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13</a:t>
            </a:fld>
            <a:endParaRPr lang="en-US"/>
          </a:p>
        </p:txBody>
      </p:sp>
    </p:spTree>
    <p:extLst>
      <p:ext uri="{BB962C8B-B14F-4D97-AF65-F5344CB8AC3E}">
        <p14:creationId xmlns:p14="http://schemas.microsoft.com/office/powerpoint/2010/main" val="2668892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14</a:t>
            </a:fld>
            <a:endParaRPr lang="en-US"/>
          </a:p>
        </p:txBody>
      </p:sp>
    </p:spTree>
    <p:extLst>
      <p:ext uri="{BB962C8B-B14F-4D97-AF65-F5344CB8AC3E}">
        <p14:creationId xmlns:p14="http://schemas.microsoft.com/office/powerpoint/2010/main" val="2278997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15</a:t>
            </a:fld>
            <a:endParaRPr lang="en-US"/>
          </a:p>
        </p:txBody>
      </p:sp>
    </p:spTree>
    <p:extLst>
      <p:ext uri="{BB962C8B-B14F-4D97-AF65-F5344CB8AC3E}">
        <p14:creationId xmlns:p14="http://schemas.microsoft.com/office/powerpoint/2010/main" val="2929709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16</a:t>
            </a:fld>
            <a:endParaRPr lang="en-US"/>
          </a:p>
        </p:txBody>
      </p:sp>
    </p:spTree>
    <p:extLst>
      <p:ext uri="{BB962C8B-B14F-4D97-AF65-F5344CB8AC3E}">
        <p14:creationId xmlns:p14="http://schemas.microsoft.com/office/powerpoint/2010/main" val="2365112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Module1-instructions.pdf</a:t>
            </a:r>
          </a:p>
          <a:p>
            <a:r>
              <a:rPr lang="en-US" dirty="0"/>
              <a:t>Exercise:  Create a Basic Azure Kubernetes Service(AKS) Cluster</a:t>
            </a:r>
          </a:p>
          <a:p>
            <a:r>
              <a:rPr lang="en-US" dirty="0"/>
              <a:t>Exercise:  Creating  a Pod Declaratively</a:t>
            </a:r>
          </a:p>
          <a:p>
            <a:r>
              <a:rPr lang="en-US" dirty="0"/>
              <a:t>Exercise:  Adding/Updating/Deleting Labels on a Pod</a:t>
            </a:r>
          </a:p>
          <a:p>
            <a:endParaRPr lang="en-US" dirty="0"/>
          </a:p>
          <a:p>
            <a:endParaRPr lang="en-US" dirty="0"/>
          </a:p>
          <a:p>
            <a:r>
              <a:rPr lang="en-US" dirty="0"/>
              <a:t>Module2-instructions.pdf ( Optional)</a:t>
            </a:r>
          </a:p>
          <a:p>
            <a:r>
              <a:rPr lang="en-US" dirty="0"/>
              <a:t>Exercise:  Create AKS Cluster using Azure CLI</a:t>
            </a:r>
          </a:p>
          <a:p>
            <a:r>
              <a:rPr lang="en-US" dirty="0"/>
              <a:t>Exercise:  Create AKS Cluster using Terraform</a:t>
            </a:r>
          </a:p>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17</a:t>
            </a:fld>
            <a:endParaRPr lang="en-US"/>
          </a:p>
        </p:txBody>
      </p:sp>
    </p:spTree>
    <p:extLst>
      <p:ext uri="{BB962C8B-B14F-4D97-AF65-F5344CB8AC3E}">
        <p14:creationId xmlns:p14="http://schemas.microsoft.com/office/powerpoint/2010/main" val="557281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18</a:t>
            </a:fld>
            <a:endParaRPr lang="en-US"/>
          </a:p>
        </p:txBody>
      </p:sp>
    </p:spTree>
    <p:extLst>
      <p:ext uri="{BB962C8B-B14F-4D97-AF65-F5344CB8AC3E}">
        <p14:creationId xmlns:p14="http://schemas.microsoft.com/office/powerpoint/2010/main" val="3703564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19</a:t>
            </a:fld>
            <a:endParaRPr lang="en-US"/>
          </a:p>
        </p:txBody>
      </p:sp>
    </p:spTree>
    <p:extLst>
      <p:ext uri="{BB962C8B-B14F-4D97-AF65-F5344CB8AC3E}">
        <p14:creationId xmlns:p14="http://schemas.microsoft.com/office/powerpoint/2010/main" val="2265827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20</a:t>
            </a:fld>
            <a:endParaRPr lang="en-US"/>
          </a:p>
        </p:txBody>
      </p:sp>
    </p:spTree>
    <p:extLst>
      <p:ext uri="{BB962C8B-B14F-4D97-AF65-F5344CB8AC3E}">
        <p14:creationId xmlns:p14="http://schemas.microsoft.com/office/powerpoint/2010/main" val="290608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475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21</a:t>
            </a:fld>
            <a:endParaRPr lang="en-US"/>
          </a:p>
        </p:txBody>
      </p:sp>
    </p:spTree>
    <p:extLst>
      <p:ext uri="{BB962C8B-B14F-4D97-AF65-F5344CB8AC3E}">
        <p14:creationId xmlns:p14="http://schemas.microsoft.com/office/powerpoint/2010/main" val="365844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Module1-instructions</a:t>
            </a:r>
          </a:p>
          <a:p>
            <a:r>
              <a:rPr lang="en-US" dirty="0"/>
              <a:t>Exercise: Working with Deployments</a:t>
            </a:r>
          </a:p>
        </p:txBody>
      </p:sp>
      <p:sp>
        <p:nvSpPr>
          <p:cNvPr id="4" name="Slide Number Placeholder 3"/>
          <p:cNvSpPr>
            <a:spLocks noGrp="1"/>
          </p:cNvSpPr>
          <p:nvPr>
            <p:ph type="sldNum" sz="quarter" idx="5"/>
          </p:nvPr>
        </p:nvSpPr>
        <p:spPr/>
        <p:txBody>
          <a:bodyPr/>
          <a:lstStyle/>
          <a:p>
            <a:fld id="{35ECC906-FED3-4F79-BA55-CB1E9B2A3288}" type="slidenum">
              <a:rPr lang="en-US" smtClean="0"/>
              <a:t>22</a:t>
            </a:fld>
            <a:endParaRPr lang="en-US"/>
          </a:p>
        </p:txBody>
      </p:sp>
    </p:spTree>
    <p:extLst>
      <p:ext uri="{BB962C8B-B14F-4D97-AF65-F5344CB8AC3E}">
        <p14:creationId xmlns:p14="http://schemas.microsoft.com/office/powerpoint/2010/main" val="3778255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23</a:t>
            </a:fld>
            <a:endParaRPr lang="en-US"/>
          </a:p>
        </p:txBody>
      </p:sp>
    </p:spTree>
    <p:extLst>
      <p:ext uri="{BB962C8B-B14F-4D97-AF65-F5344CB8AC3E}">
        <p14:creationId xmlns:p14="http://schemas.microsoft.com/office/powerpoint/2010/main" val="2801348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24</a:t>
            </a:fld>
            <a:endParaRPr lang="en-US"/>
          </a:p>
        </p:txBody>
      </p:sp>
    </p:spTree>
    <p:extLst>
      <p:ext uri="{BB962C8B-B14F-4D97-AF65-F5344CB8AC3E}">
        <p14:creationId xmlns:p14="http://schemas.microsoft.com/office/powerpoint/2010/main" val="3238532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25</a:t>
            </a:fld>
            <a:endParaRPr lang="en-US"/>
          </a:p>
        </p:txBody>
      </p:sp>
    </p:spTree>
    <p:extLst>
      <p:ext uri="{BB962C8B-B14F-4D97-AF65-F5344CB8AC3E}">
        <p14:creationId xmlns:p14="http://schemas.microsoft.com/office/powerpoint/2010/main" val="4268715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26</a:t>
            </a:fld>
            <a:endParaRPr lang="en-US"/>
          </a:p>
        </p:txBody>
      </p:sp>
    </p:spTree>
    <p:extLst>
      <p:ext uri="{BB962C8B-B14F-4D97-AF65-F5344CB8AC3E}">
        <p14:creationId xmlns:p14="http://schemas.microsoft.com/office/powerpoint/2010/main" val="36867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27</a:t>
            </a:fld>
            <a:endParaRPr lang="en-US"/>
          </a:p>
        </p:txBody>
      </p:sp>
    </p:spTree>
    <p:extLst>
      <p:ext uri="{BB962C8B-B14F-4D97-AF65-F5344CB8AC3E}">
        <p14:creationId xmlns:p14="http://schemas.microsoft.com/office/powerpoint/2010/main" val="3387994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28</a:t>
            </a:fld>
            <a:endParaRPr lang="en-US"/>
          </a:p>
        </p:txBody>
      </p:sp>
    </p:spTree>
    <p:extLst>
      <p:ext uri="{BB962C8B-B14F-4D97-AF65-F5344CB8AC3E}">
        <p14:creationId xmlns:p14="http://schemas.microsoft.com/office/powerpoint/2010/main" val="2581595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29</a:t>
            </a:fld>
            <a:endParaRPr lang="en-US"/>
          </a:p>
        </p:txBody>
      </p:sp>
    </p:spTree>
    <p:extLst>
      <p:ext uri="{BB962C8B-B14F-4D97-AF65-F5344CB8AC3E}">
        <p14:creationId xmlns:p14="http://schemas.microsoft.com/office/powerpoint/2010/main" val="612020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30</a:t>
            </a:fld>
            <a:endParaRPr lang="en-US"/>
          </a:p>
        </p:txBody>
      </p:sp>
    </p:spTree>
    <p:extLst>
      <p:ext uri="{BB962C8B-B14F-4D97-AF65-F5344CB8AC3E}">
        <p14:creationId xmlns:p14="http://schemas.microsoft.com/office/powerpoint/2010/main" val="2903592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214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31</a:t>
            </a:fld>
            <a:endParaRPr lang="en-US"/>
          </a:p>
        </p:txBody>
      </p:sp>
    </p:spTree>
    <p:extLst>
      <p:ext uri="{BB962C8B-B14F-4D97-AF65-F5344CB8AC3E}">
        <p14:creationId xmlns:p14="http://schemas.microsoft.com/office/powerpoint/2010/main" val="3737300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Module1-Instructions</a:t>
            </a:r>
          </a:p>
          <a:p>
            <a:r>
              <a:rPr lang="en-US" dirty="0"/>
              <a:t>Exercise: Working with Services</a:t>
            </a:r>
          </a:p>
        </p:txBody>
      </p:sp>
      <p:sp>
        <p:nvSpPr>
          <p:cNvPr id="4" name="Slide Number Placeholder 3"/>
          <p:cNvSpPr>
            <a:spLocks noGrp="1"/>
          </p:cNvSpPr>
          <p:nvPr>
            <p:ph type="sldNum" sz="quarter" idx="5"/>
          </p:nvPr>
        </p:nvSpPr>
        <p:spPr/>
        <p:txBody>
          <a:bodyPr/>
          <a:lstStyle/>
          <a:p>
            <a:fld id="{35ECC906-FED3-4F79-BA55-CB1E9B2A3288}" type="slidenum">
              <a:rPr lang="en-US" smtClean="0"/>
              <a:t>32</a:t>
            </a:fld>
            <a:endParaRPr lang="en-US"/>
          </a:p>
        </p:txBody>
      </p:sp>
    </p:spTree>
    <p:extLst>
      <p:ext uri="{BB962C8B-B14F-4D97-AF65-F5344CB8AC3E}">
        <p14:creationId xmlns:p14="http://schemas.microsoft.com/office/powerpoint/2010/main" val="1620867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33</a:t>
            </a:fld>
            <a:endParaRPr lang="en-US"/>
          </a:p>
        </p:txBody>
      </p:sp>
    </p:spTree>
    <p:extLst>
      <p:ext uri="{BB962C8B-B14F-4D97-AF65-F5344CB8AC3E}">
        <p14:creationId xmlns:p14="http://schemas.microsoft.com/office/powerpoint/2010/main" val="10386555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34</a:t>
            </a:fld>
            <a:endParaRPr lang="en-US"/>
          </a:p>
        </p:txBody>
      </p:sp>
    </p:spTree>
    <p:extLst>
      <p:ext uri="{BB962C8B-B14F-4D97-AF65-F5344CB8AC3E}">
        <p14:creationId xmlns:p14="http://schemas.microsoft.com/office/powerpoint/2010/main" val="35335941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35</a:t>
            </a:fld>
            <a:endParaRPr lang="en-US"/>
          </a:p>
        </p:txBody>
      </p:sp>
    </p:spTree>
    <p:extLst>
      <p:ext uri="{BB962C8B-B14F-4D97-AF65-F5344CB8AC3E}">
        <p14:creationId xmlns:p14="http://schemas.microsoft.com/office/powerpoint/2010/main" val="876598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Module3-instructions</a:t>
            </a:r>
          </a:p>
          <a:p>
            <a:r>
              <a:rPr lang="en-US" dirty="0"/>
              <a:t>Exercise: Using Ingress Resources and Ingress Controller to control external access</a:t>
            </a:r>
          </a:p>
        </p:txBody>
      </p:sp>
      <p:sp>
        <p:nvSpPr>
          <p:cNvPr id="4" name="Slide Number Placeholder 3"/>
          <p:cNvSpPr>
            <a:spLocks noGrp="1"/>
          </p:cNvSpPr>
          <p:nvPr>
            <p:ph type="sldNum" sz="quarter" idx="5"/>
          </p:nvPr>
        </p:nvSpPr>
        <p:spPr/>
        <p:txBody>
          <a:bodyPr/>
          <a:lstStyle/>
          <a:p>
            <a:fld id="{35ECC906-FED3-4F79-BA55-CB1E9B2A3288}" type="slidenum">
              <a:rPr lang="en-US" smtClean="0"/>
              <a:t>36</a:t>
            </a:fld>
            <a:endParaRPr lang="en-US"/>
          </a:p>
        </p:txBody>
      </p:sp>
    </p:spTree>
    <p:extLst>
      <p:ext uri="{BB962C8B-B14F-4D97-AF65-F5344CB8AC3E}">
        <p14:creationId xmlns:p14="http://schemas.microsoft.com/office/powerpoint/2010/main" val="24181918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37</a:t>
            </a:fld>
            <a:endParaRPr lang="en-US"/>
          </a:p>
        </p:txBody>
      </p:sp>
    </p:spTree>
    <p:extLst>
      <p:ext uri="{BB962C8B-B14F-4D97-AF65-F5344CB8AC3E}">
        <p14:creationId xmlns:p14="http://schemas.microsoft.com/office/powerpoint/2010/main" val="12787931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38</a:t>
            </a:fld>
            <a:endParaRPr lang="en-US"/>
          </a:p>
        </p:txBody>
      </p:sp>
    </p:spTree>
    <p:extLst>
      <p:ext uri="{BB962C8B-B14F-4D97-AF65-F5344CB8AC3E}">
        <p14:creationId xmlns:p14="http://schemas.microsoft.com/office/powerpoint/2010/main" val="8462969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39</a:t>
            </a:fld>
            <a:endParaRPr lang="en-US"/>
          </a:p>
        </p:txBody>
      </p:sp>
    </p:spTree>
    <p:extLst>
      <p:ext uri="{BB962C8B-B14F-4D97-AF65-F5344CB8AC3E}">
        <p14:creationId xmlns:p14="http://schemas.microsoft.com/office/powerpoint/2010/main" val="4169924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40</a:t>
            </a:fld>
            <a:endParaRPr lang="en-US"/>
          </a:p>
        </p:txBody>
      </p:sp>
    </p:spTree>
    <p:extLst>
      <p:ext uri="{BB962C8B-B14F-4D97-AF65-F5344CB8AC3E}">
        <p14:creationId xmlns:p14="http://schemas.microsoft.com/office/powerpoint/2010/main" val="3113823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0406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41</a:t>
            </a:fld>
            <a:endParaRPr lang="en-US"/>
          </a:p>
        </p:txBody>
      </p:sp>
    </p:spTree>
    <p:extLst>
      <p:ext uri="{BB962C8B-B14F-4D97-AF65-F5344CB8AC3E}">
        <p14:creationId xmlns:p14="http://schemas.microsoft.com/office/powerpoint/2010/main" val="19247793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42</a:t>
            </a:fld>
            <a:endParaRPr lang="en-US"/>
          </a:p>
        </p:txBody>
      </p:sp>
    </p:spTree>
    <p:extLst>
      <p:ext uri="{BB962C8B-B14F-4D97-AF65-F5344CB8AC3E}">
        <p14:creationId xmlns:p14="http://schemas.microsoft.com/office/powerpoint/2010/main" val="28665532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Module2-instructions</a:t>
            </a:r>
          </a:p>
          <a:p>
            <a:r>
              <a:rPr lang="en-US" dirty="0"/>
              <a:t>Exercise: Deploying Workloads to Nodes</a:t>
            </a:r>
          </a:p>
        </p:txBody>
      </p:sp>
      <p:sp>
        <p:nvSpPr>
          <p:cNvPr id="4" name="Slide Number Placeholder 3"/>
          <p:cNvSpPr>
            <a:spLocks noGrp="1"/>
          </p:cNvSpPr>
          <p:nvPr>
            <p:ph type="sldNum" sz="quarter" idx="5"/>
          </p:nvPr>
        </p:nvSpPr>
        <p:spPr/>
        <p:txBody>
          <a:bodyPr/>
          <a:lstStyle/>
          <a:p>
            <a:fld id="{35ECC906-FED3-4F79-BA55-CB1E9B2A3288}" type="slidenum">
              <a:rPr lang="en-US" smtClean="0"/>
              <a:t>43</a:t>
            </a:fld>
            <a:endParaRPr lang="en-US"/>
          </a:p>
        </p:txBody>
      </p:sp>
    </p:spTree>
    <p:extLst>
      <p:ext uri="{BB962C8B-B14F-4D97-AF65-F5344CB8AC3E}">
        <p14:creationId xmlns:p14="http://schemas.microsoft.com/office/powerpoint/2010/main" val="3230757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44</a:t>
            </a:fld>
            <a:endParaRPr lang="en-US"/>
          </a:p>
        </p:txBody>
      </p:sp>
    </p:spTree>
    <p:extLst>
      <p:ext uri="{BB962C8B-B14F-4D97-AF65-F5344CB8AC3E}">
        <p14:creationId xmlns:p14="http://schemas.microsoft.com/office/powerpoint/2010/main" val="20557695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Module2-instructions</a:t>
            </a:r>
          </a:p>
          <a:p>
            <a:r>
              <a:rPr lang="en-US" dirty="0"/>
              <a:t>Exercise: Scaling Nodes to Meet Demand</a:t>
            </a:r>
          </a:p>
        </p:txBody>
      </p:sp>
      <p:sp>
        <p:nvSpPr>
          <p:cNvPr id="4" name="Slide Number Placeholder 3"/>
          <p:cNvSpPr>
            <a:spLocks noGrp="1"/>
          </p:cNvSpPr>
          <p:nvPr>
            <p:ph type="sldNum" sz="quarter" idx="5"/>
          </p:nvPr>
        </p:nvSpPr>
        <p:spPr/>
        <p:txBody>
          <a:bodyPr/>
          <a:lstStyle/>
          <a:p>
            <a:fld id="{35ECC906-FED3-4F79-BA55-CB1E9B2A3288}" type="slidenum">
              <a:rPr lang="en-US" smtClean="0"/>
              <a:t>45</a:t>
            </a:fld>
            <a:endParaRPr lang="en-US"/>
          </a:p>
        </p:txBody>
      </p:sp>
    </p:spTree>
    <p:extLst>
      <p:ext uri="{BB962C8B-B14F-4D97-AF65-F5344CB8AC3E}">
        <p14:creationId xmlns:p14="http://schemas.microsoft.com/office/powerpoint/2010/main" val="28852340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46</a:t>
            </a:fld>
            <a:endParaRPr lang="en-US"/>
          </a:p>
        </p:txBody>
      </p:sp>
    </p:spTree>
    <p:extLst>
      <p:ext uri="{BB962C8B-B14F-4D97-AF65-F5344CB8AC3E}">
        <p14:creationId xmlns:p14="http://schemas.microsoft.com/office/powerpoint/2010/main" val="2331583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47</a:t>
            </a:fld>
            <a:endParaRPr lang="en-US"/>
          </a:p>
        </p:txBody>
      </p:sp>
    </p:spTree>
    <p:extLst>
      <p:ext uri="{BB962C8B-B14F-4D97-AF65-F5344CB8AC3E}">
        <p14:creationId xmlns:p14="http://schemas.microsoft.com/office/powerpoint/2010/main" val="5208038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48</a:t>
            </a:fld>
            <a:endParaRPr lang="en-US"/>
          </a:p>
        </p:txBody>
      </p:sp>
    </p:spTree>
    <p:extLst>
      <p:ext uri="{BB962C8B-B14F-4D97-AF65-F5344CB8AC3E}">
        <p14:creationId xmlns:p14="http://schemas.microsoft.com/office/powerpoint/2010/main" val="8143271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49</a:t>
            </a:fld>
            <a:endParaRPr lang="en-US"/>
          </a:p>
        </p:txBody>
      </p:sp>
    </p:spTree>
    <p:extLst>
      <p:ext uri="{BB962C8B-B14F-4D97-AF65-F5344CB8AC3E}">
        <p14:creationId xmlns:p14="http://schemas.microsoft.com/office/powerpoint/2010/main" val="29228381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50</a:t>
            </a:fld>
            <a:endParaRPr lang="en-US"/>
          </a:p>
        </p:txBody>
      </p:sp>
    </p:spTree>
    <p:extLst>
      <p:ext uri="{BB962C8B-B14F-4D97-AF65-F5344CB8AC3E}">
        <p14:creationId xmlns:p14="http://schemas.microsoft.com/office/powerpoint/2010/main" val="1366082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21093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Feature benefits</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Manage a single registry across all regions: contoso.azurecr.io</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Manage a single configuration of image deployments as all regions used the same image URL: contoso.azurecr.io/app:v1</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Push to a single registry, while ACR manages the geo-replication, including regional webhooks for local notifications</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No need to configure registry access for each region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Eliminates the need for development teams to push images to different registries and configure/maintain each regional deployment with image names referencing the local registry</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Reduced egress fees for remote clusters  </a:t>
            </a:r>
          </a:p>
          <a:p>
            <a:pPr marL="171450" lvl="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8633018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Module3-Instructions</a:t>
            </a:r>
          </a:p>
          <a:p>
            <a:r>
              <a:rPr lang="en-US" dirty="0"/>
              <a:t>Exercise: Create ACR and Sample Workload Image </a:t>
            </a:r>
          </a:p>
        </p:txBody>
      </p:sp>
      <p:sp>
        <p:nvSpPr>
          <p:cNvPr id="4" name="Slide Number Placeholder 3"/>
          <p:cNvSpPr>
            <a:spLocks noGrp="1"/>
          </p:cNvSpPr>
          <p:nvPr>
            <p:ph type="sldNum" sz="quarter" idx="5"/>
          </p:nvPr>
        </p:nvSpPr>
        <p:spPr/>
        <p:txBody>
          <a:bodyPr/>
          <a:lstStyle/>
          <a:p>
            <a:fld id="{35ECC906-FED3-4F79-BA55-CB1E9B2A3288}" type="slidenum">
              <a:rPr lang="en-US" smtClean="0"/>
              <a:t>52</a:t>
            </a:fld>
            <a:endParaRPr lang="en-US"/>
          </a:p>
        </p:txBody>
      </p:sp>
    </p:spTree>
    <p:extLst>
      <p:ext uri="{BB962C8B-B14F-4D97-AF65-F5344CB8AC3E}">
        <p14:creationId xmlns:p14="http://schemas.microsoft.com/office/powerpoint/2010/main" val="7417020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53</a:t>
            </a:fld>
            <a:endParaRPr lang="en-US"/>
          </a:p>
        </p:txBody>
      </p:sp>
    </p:spTree>
    <p:extLst>
      <p:ext uri="{BB962C8B-B14F-4D97-AF65-F5344CB8AC3E}">
        <p14:creationId xmlns:p14="http://schemas.microsoft.com/office/powerpoint/2010/main" val="8323966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54</a:t>
            </a:fld>
            <a:endParaRPr lang="en-US"/>
          </a:p>
        </p:txBody>
      </p:sp>
    </p:spTree>
    <p:extLst>
      <p:ext uri="{BB962C8B-B14F-4D97-AF65-F5344CB8AC3E}">
        <p14:creationId xmlns:p14="http://schemas.microsoft.com/office/powerpoint/2010/main" val="5284931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55</a:t>
            </a:fld>
            <a:endParaRPr lang="en-US"/>
          </a:p>
        </p:txBody>
      </p:sp>
    </p:spTree>
    <p:extLst>
      <p:ext uri="{BB962C8B-B14F-4D97-AF65-F5344CB8AC3E}">
        <p14:creationId xmlns:p14="http://schemas.microsoft.com/office/powerpoint/2010/main" val="4624301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56</a:t>
            </a:fld>
            <a:endParaRPr lang="en-US"/>
          </a:p>
        </p:txBody>
      </p:sp>
    </p:spTree>
    <p:extLst>
      <p:ext uri="{BB962C8B-B14F-4D97-AF65-F5344CB8AC3E}">
        <p14:creationId xmlns:p14="http://schemas.microsoft.com/office/powerpoint/2010/main" val="33539583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57</a:t>
            </a:fld>
            <a:endParaRPr lang="en-US"/>
          </a:p>
        </p:txBody>
      </p:sp>
    </p:spTree>
    <p:extLst>
      <p:ext uri="{BB962C8B-B14F-4D97-AF65-F5344CB8AC3E}">
        <p14:creationId xmlns:p14="http://schemas.microsoft.com/office/powerpoint/2010/main" val="5394335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58</a:t>
            </a:fld>
            <a:endParaRPr lang="en-US"/>
          </a:p>
        </p:txBody>
      </p:sp>
    </p:spTree>
    <p:extLst>
      <p:ext uri="{BB962C8B-B14F-4D97-AF65-F5344CB8AC3E}">
        <p14:creationId xmlns:p14="http://schemas.microsoft.com/office/powerpoint/2010/main" val="3347211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59</a:t>
            </a:fld>
            <a:endParaRPr lang="en-US"/>
          </a:p>
        </p:txBody>
      </p:sp>
    </p:spTree>
    <p:extLst>
      <p:ext uri="{BB962C8B-B14F-4D97-AF65-F5344CB8AC3E}">
        <p14:creationId xmlns:p14="http://schemas.microsoft.com/office/powerpoint/2010/main" val="90667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Module2-Instructions</a:t>
            </a:r>
          </a:p>
          <a:p>
            <a:r>
              <a:rPr lang="en-US" dirty="0"/>
              <a:t>Exercise: Examine Container Insights </a:t>
            </a:r>
          </a:p>
        </p:txBody>
      </p:sp>
      <p:sp>
        <p:nvSpPr>
          <p:cNvPr id="4" name="Slide Number Placeholder 3"/>
          <p:cNvSpPr>
            <a:spLocks noGrp="1"/>
          </p:cNvSpPr>
          <p:nvPr>
            <p:ph type="sldNum" sz="quarter" idx="5"/>
          </p:nvPr>
        </p:nvSpPr>
        <p:spPr/>
        <p:txBody>
          <a:bodyPr/>
          <a:lstStyle/>
          <a:p>
            <a:fld id="{35ECC906-FED3-4F79-BA55-CB1E9B2A3288}" type="slidenum">
              <a:rPr lang="en-US" smtClean="0"/>
              <a:t>60</a:t>
            </a:fld>
            <a:endParaRPr lang="en-US"/>
          </a:p>
        </p:txBody>
      </p:sp>
    </p:spTree>
    <p:extLst>
      <p:ext uri="{BB962C8B-B14F-4D97-AF65-F5344CB8AC3E}">
        <p14:creationId xmlns:p14="http://schemas.microsoft.com/office/powerpoint/2010/main" val="3017332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5168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8</a:t>
            </a:fld>
            <a:endParaRPr lang="en-US"/>
          </a:p>
        </p:txBody>
      </p:sp>
    </p:spTree>
    <p:extLst>
      <p:ext uri="{BB962C8B-B14F-4D97-AF65-F5344CB8AC3E}">
        <p14:creationId xmlns:p14="http://schemas.microsoft.com/office/powerpoint/2010/main" val="1195602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9</a:t>
            </a:fld>
            <a:endParaRPr lang="en-US"/>
          </a:p>
        </p:txBody>
      </p:sp>
    </p:spTree>
    <p:extLst>
      <p:ext uri="{BB962C8B-B14F-4D97-AF65-F5344CB8AC3E}">
        <p14:creationId xmlns:p14="http://schemas.microsoft.com/office/powerpoint/2010/main" val="397245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10</a:t>
            </a:fld>
            <a:endParaRPr lang="en-US"/>
          </a:p>
        </p:txBody>
      </p:sp>
    </p:spTree>
    <p:extLst>
      <p:ext uri="{BB962C8B-B14F-4D97-AF65-F5344CB8AC3E}">
        <p14:creationId xmlns:p14="http://schemas.microsoft.com/office/powerpoint/2010/main" val="28051571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5334000" cy="553998"/>
          </a:xfrm>
          <a:noFill/>
        </p:spPr>
        <p:txBody>
          <a:bodyPr wrap="square" lIns="0" tIns="0" rIns="0" bIns="0" anchor="b" anchorCtr="0">
            <a:spAutoFit/>
          </a:bodyPr>
          <a:lstStyle>
            <a:lvl1pPr>
              <a:defRPr sz="3600" spc="-50"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533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663941" y="50519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81735" y="1"/>
            <a:ext cx="854151" cy="636003"/>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312C0C-F49B-4AFD-87E0-1586D6EF8AE5}"/>
              </a:ext>
            </a:extLst>
          </p:cNvPr>
          <p:cNvSpPr/>
          <p:nvPr/>
        </p:nvSpPr>
        <p:spPr>
          <a:xfrm>
            <a:off x="72626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2131691"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3060903"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3537120" y="513662"/>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4466332"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4001727" y="4600"/>
            <a:ext cx="854465" cy="673738"/>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2165560" y="0"/>
            <a:ext cx="854503" cy="678338"/>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4934082"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540183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6339511" y="496727"/>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6768070"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6312952" y="2188138"/>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7243026" y="2179936"/>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6825058" y="1"/>
            <a:ext cx="854433" cy="669871"/>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8173100" y="2179936"/>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8644257"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1099" t="21382" r="11638" b="21775"/>
          <a:stretch/>
        </p:blipFill>
        <p:spPr>
          <a:xfrm>
            <a:off x="8780050" y="3268433"/>
            <a:ext cx="2492948" cy="1834049"/>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9579851"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10515445"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6768070" y="300857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10031090"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9579851" y="-2775"/>
            <a:ext cx="854526" cy="681114"/>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7243026" y="384500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6825057" y="468317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11451040" y="1333965"/>
            <a:ext cx="740961" cy="98172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7252651" y="552490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8173100" y="5524901"/>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7706037" y="6357516"/>
            <a:ext cx="855188" cy="500485"/>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8626486" y="6351224"/>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9546935" y="6367140"/>
            <a:ext cx="855188" cy="490860"/>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10026524" y="552403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10479910" y="6351223"/>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11412886" y="6367140"/>
            <a:ext cx="779115" cy="490860"/>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10983242" y="2161152"/>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Tree>
    <p:extLst>
      <p:ext uri="{BB962C8B-B14F-4D97-AF65-F5344CB8AC3E}">
        <p14:creationId xmlns:p14="http://schemas.microsoft.com/office/powerpoint/2010/main" val="2055733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3294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22173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09886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978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4173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1662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44538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740145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6796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60747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7347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5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15251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5261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18221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6559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682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1804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5288276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8568367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5878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430101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73710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338621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22496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28759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2360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3915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124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114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2124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54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38229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76833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7710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66254"/>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526035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34604270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42390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16094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50893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241743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422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244866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99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99833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08320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9775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87612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95216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50270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69200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7282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0683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60689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463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15574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19019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830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46658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362323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750285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801863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68705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3676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13763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92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93173"/>
            <a:ext cx="1253109" cy="461665"/>
          </a:xfrm>
          <a:prstGeom prst="rect">
            <a:avLst/>
          </a:prstGeom>
          <a:noFill/>
          <a:ln w="19050">
            <a:gradFill>
              <a:gsLst>
                <a:gs pos="0">
                  <a:srgbClr val="9BF00B"/>
                </a:gs>
                <a:gs pos="100000">
                  <a:srgbClr val="0078D4"/>
                </a:gs>
                <a:gs pos="51000">
                  <a:srgbClr val="50E6FF"/>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1184538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0125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21952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1552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253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733777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37700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105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7710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66254"/>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6672292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718967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4866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6543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7973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69544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21228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320204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027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684215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7015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863310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7138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2913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160680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234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706439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094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680055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3887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71075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791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553411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92203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0421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747223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123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55865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269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181923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889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96242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415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414394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32635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1752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9471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019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03451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0684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615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481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818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73673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92669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51258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9295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53962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6824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61363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56460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63658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13871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25999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703410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18376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38426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75.xml"/><Relationship Id="rId21" Type="http://schemas.openxmlformats.org/officeDocument/2006/relationships/slideLayout" Target="../slideLayouts/slideLayout70.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63" Type="http://schemas.openxmlformats.org/officeDocument/2006/relationships/slideLayout" Target="../slideLayouts/slideLayout112.xml"/><Relationship Id="rId68" Type="http://schemas.openxmlformats.org/officeDocument/2006/relationships/slideLayout" Target="../slideLayouts/slideLayout117.xml"/><Relationship Id="rId84" Type="http://schemas.openxmlformats.org/officeDocument/2006/relationships/image" Target="../media/image1.emf"/><Relationship Id="rId16" Type="http://schemas.openxmlformats.org/officeDocument/2006/relationships/slideLayout" Target="../slideLayouts/slideLayout65.xml"/><Relationship Id="rId11" Type="http://schemas.openxmlformats.org/officeDocument/2006/relationships/slideLayout" Target="../slideLayouts/slideLayout60.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53" Type="http://schemas.openxmlformats.org/officeDocument/2006/relationships/slideLayout" Target="../slideLayouts/slideLayout102.xml"/><Relationship Id="rId58" Type="http://schemas.openxmlformats.org/officeDocument/2006/relationships/slideLayout" Target="../slideLayouts/slideLayout107.xml"/><Relationship Id="rId74" Type="http://schemas.openxmlformats.org/officeDocument/2006/relationships/slideLayout" Target="../slideLayouts/slideLayout123.xml"/><Relationship Id="rId79" Type="http://schemas.openxmlformats.org/officeDocument/2006/relationships/slideLayout" Target="../slideLayouts/slideLayout128.xml"/><Relationship Id="rId5" Type="http://schemas.openxmlformats.org/officeDocument/2006/relationships/slideLayout" Target="../slideLayouts/slideLayout54.xml"/><Relationship Id="rId61" Type="http://schemas.openxmlformats.org/officeDocument/2006/relationships/slideLayout" Target="../slideLayouts/slideLayout110.xml"/><Relationship Id="rId82" Type="http://schemas.openxmlformats.org/officeDocument/2006/relationships/slideLayout" Target="../slideLayouts/slideLayout131.xml"/><Relationship Id="rId19" Type="http://schemas.openxmlformats.org/officeDocument/2006/relationships/slideLayout" Target="../slideLayouts/slideLayout6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56" Type="http://schemas.openxmlformats.org/officeDocument/2006/relationships/slideLayout" Target="../slideLayouts/slideLayout105.xml"/><Relationship Id="rId64" Type="http://schemas.openxmlformats.org/officeDocument/2006/relationships/slideLayout" Target="../slideLayouts/slideLayout113.xml"/><Relationship Id="rId69" Type="http://schemas.openxmlformats.org/officeDocument/2006/relationships/slideLayout" Target="../slideLayouts/slideLayout118.xml"/><Relationship Id="rId77" Type="http://schemas.openxmlformats.org/officeDocument/2006/relationships/slideLayout" Target="../slideLayouts/slideLayout126.xml"/><Relationship Id="rId8" Type="http://schemas.openxmlformats.org/officeDocument/2006/relationships/slideLayout" Target="../slideLayouts/slideLayout57.xml"/><Relationship Id="rId51" Type="http://schemas.openxmlformats.org/officeDocument/2006/relationships/slideLayout" Target="../slideLayouts/slideLayout100.xml"/><Relationship Id="rId72" Type="http://schemas.openxmlformats.org/officeDocument/2006/relationships/slideLayout" Target="../slideLayouts/slideLayout121.xml"/><Relationship Id="rId80" Type="http://schemas.openxmlformats.org/officeDocument/2006/relationships/slideLayout" Target="../slideLayouts/slideLayout129.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59" Type="http://schemas.openxmlformats.org/officeDocument/2006/relationships/slideLayout" Target="../slideLayouts/slideLayout108.xml"/><Relationship Id="rId67" Type="http://schemas.openxmlformats.org/officeDocument/2006/relationships/slideLayout" Target="../slideLayouts/slideLayout116.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54" Type="http://schemas.openxmlformats.org/officeDocument/2006/relationships/slideLayout" Target="../slideLayouts/slideLayout103.xml"/><Relationship Id="rId62" Type="http://schemas.openxmlformats.org/officeDocument/2006/relationships/slideLayout" Target="../slideLayouts/slideLayout111.xml"/><Relationship Id="rId70" Type="http://schemas.openxmlformats.org/officeDocument/2006/relationships/slideLayout" Target="../slideLayouts/slideLayout119.xml"/><Relationship Id="rId75" Type="http://schemas.openxmlformats.org/officeDocument/2006/relationships/slideLayout" Target="../slideLayouts/slideLayout124.xml"/><Relationship Id="rId83" Type="http://schemas.openxmlformats.org/officeDocument/2006/relationships/theme" Target="../theme/theme2.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57" Type="http://schemas.openxmlformats.org/officeDocument/2006/relationships/slideLayout" Target="../slideLayouts/slideLayout106.xml"/><Relationship Id="rId10" Type="http://schemas.openxmlformats.org/officeDocument/2006/relationships/slideLayout" Target="../slideLayouts/slideLayout59.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slideLayout" Target="../slideLayouts/slideLayout101.xml"/><Relationship Id="rId60" Type="http://schemas.openxmlformats.org/officeDocument/2006/relationships/slideLayout" Target="../slideLayouts/slideLayout109.xml"/><Relationship Id="rId65" Type="http://schemas.openxmlformats.org/officeDocument/2006/relationships/slideLayout" Target="../slideLayouts/slideLayout114.xml"/><Relationship Id="rId73" Type="http://schemas.openxmlformats.org/officeDocument/2006/relationships/slideLayout" Target="../slideLayouts/slideLayout122.xml"/><Relationship Id="rId78" Type="http://schemas.openxmlformats.org/officeDocument/2006/relationships/slideLayout" Target="../slideLayouts/slideLayout127.xml"/><Relationship Id="rId81" Type="http://schemas.openxmlformats.org/officeDocument/2006/relationships/slideLayout" Target="../slideLayouts/slideLayout13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9" Type="http://schemas.openxmlformats.org/officeDocument/2006/relationships/slideLayout" Target="../slideLayouts/slideLayout88.xml"/><Relationship Id="rId34" Type="http://schemas.openxmlformats.org/officeDocument/2006/relationships/slideLayout" Target="../slideLayouts/slideLayout83.xml"/><Relationship Id="rId50" Type="http://schemas.openxmlformats.org/officeDocument/2006/relationships/slideLayout" Target="../slideLayouts/slideLayout99.xml"/><Relationship Id="rId55" Type="http://schemas.openxmlformats.org/officeDocument/2006/relationships/slideLayout" Target="../slideLayouts/slideLayout104.xml"/><Relationship Id="rId76" Type="http://schemas.openxmlformats.org/officeDocument/2006/relationships/slideLayout" Target="../slideLayouts/slideLayout125.xml"/><Relationship Id="rId7" Type="http://schemas.openxmlformats.org/officeDocument/2006/relationships/slideLayout" Target="../slideLayouts/slideLayout56.xml"/><Relationship Id="rId71" Type="http://schemas.openxmlformats.org/officeDocument/2006/relationships/slideLayout" Target="../slideLayouts/slideLayout120.xml"/><Relationship Id="rId2" Type="http://schemas.openxmlformats.org/officeDocument/2006/relationships/slideLayout" Target="../slideLayouts/slideLayout51.xml"/><Relationship Id="rId29" Type="http://schemas.openxmlformats.org/officeDocument/2006/relationships/slideLayout" Target="../slideLayouts/slideLayout78.xml"/><Relationship Id="rId24" Type="http://schemas.openxmlformats.org/officeDocument/2006/relationships/slideLayout" Target="../slideLayouts/slideLayout73.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66"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3189891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 id="2147483866" r:id="rId47"/>
    <p:sldLayoutId id="2147483867" r:id="rId48"/>
    <p:sldLayoutId id="2147483868"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31806141"/>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 id="2147483820" r:id="rId37"/>
    <p:sldLayoutId id="2147483821" r:id="rId38"/>
    <p:sldLayoutId id="2147483822" r:id="rId39"/>
    <p:sldLayoutId id="2147483823" r:id="rId40"/>
    <p:sldLayoutId id="2147483824" r:id="rId41"/>
    <p:sldLayoutId id="2147483825" r:id="rId42"/>
    <p:sldLayoutId id="2147483826" r:id="rId43"/>
    <p:sldLayoutId id="2147483827" r:id="rId44"/>
    <p:sldLayoutId id="2147483828" r:id="rId45"/>
    <p:sldLayoutId id="2147483829" r:id="rId46"/>
    <p:sldLayoutId id="2147483830" r:id="rId47"/>
    <p:sldLayoutId id="2147483831" r:id="rId48"/>
    <p:sldLayoutId id="2147483832" r:id="rId49"/>
    <p:sldLayoutId id="2147483833" r:id="rId50"/>
    <p:sldLayoutId id="2147483834" r:id="rId51"/>
    <p:sldLayoutId id="2147483835" r:id="rId52"/>
    <p:sldLayoutId id="2147483836" r:id="rId53"/>
    <p:sldLayoutId id="2147483837" r:id="rId54"/>
    <p:sldLayoutId id="2147483838" r:id="rId55"/>
    <p:sldLayoutId id="2147483839" r:id="rId56"/>
    <p:sldLayoutId id="2147483840" r:id="rId57"/>
    <p:sldLayoutId id="2147483841" r:id="rId58"/>
    <p:sldLayoutId id="2147483842" r:id="rId59"/>
    <p:sldLayoutId id="2147483843" r:id="rId60"/>
    <p:sldLayoutId id="2147483844" r:id="rId61"/>
    <p:sldLayoutId id="2147483845" r:id="rId62"/>
    <p:sldLayoutId id="2147483846" r:id="rId63"/>
    <p:sldLayoutId id="2147483847" r:id="rId64"/>
    <p:sldLayoutId id="2147483848" r:id="rId65"/>
    <p:sldLayoutId id="2147483849" r:id="rId66"/>
    <p:sldLayoutId id="2147483850" r:id="rId67"/>
    <p:sldLayoutId id="2147483851" r:id="rId68"/>
    <p:sldLayoutId id="2147483852" r:id="rId69"/>
    <p:sldLayoutId id="2147483853" r:id="rId70"/>
    <p:sldLayoutId id="2147483854" r:id="rId71"/>
    <p:sldLayoutId id="2147483855" r:id="rId72"/>
    <p:sldLayoutId id="2147483856" r:id="rId73"/>
    <p:sldLayoutId id="2147483857" r:id="rId74"/>
    <p:sldLayoutId id="2147483858" r:id="rId75"/>
    <p:sldLayoutId id="2147483859" r:id="rId76"/>
    <p:sldLayoutId id="2147483860" r:id="rId77"/>
    <p:sldLayoutId id="2147483861" r:id="rId78"/>
    <p:sldLayoutId id="2147483862" r:id="rId79"/>
    <p:sldLayoutId id="2147483863" r:id="rId80"/>
    <p:sldLayoutId id="2147483864" r:id="rId81"/>
    <p:sldLayoutId id="2147483865" r:id="rId8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3" Type="http://schemas.openxmlformats.org/officeDocument/2006/relationships/hyperlink" Target="https://kubernetes.io/docs/reference/using-api/deprecation-guide/"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48.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svg"/><Relationship Id="rId2" Type="http://schemas.openxmlformats.org/officeDocument/2006/relationships/notesSlide" Target="../notesSlides/notesSlide50.xml"/><Relationship Id="rId1" Type="http://schemas.openxmlformats.org/officeDocument/2006/relationships/slideLayout" Target="../slideLayouts/slideLayout48.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hyperlink" Target="https://learn.microsoft.com/en-us/azure/azure-monitor/containers/container-insights-log-query"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learn.microsoft.com/en-us/azure/aks/use-managed-identity" TargetMode="External"/><Relationship Id="rId7" Type="http://schemas.openxmlformats.org/officeDocument/2006/relationships/hyperlink" Target="https://learn.microsoft.com/en-us/azure/azure-monitor/essentials/azure-monitor-workspace-manage?tabs=azure-portal#link-a-grafana-workspace" TargetMode="External"/><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hyperlink" Target="https://learn.microsoft.com/en-us/azure/azure-monitor/essentials/prometheus-metrics-enable?tabs=azure-portal#verify-deployment" TargetMode="External"/><Relationship Id="rId5" Type="http://schemas.openxmlformats.org/officeDocument/2006/relationships/hyperlink" Target="https://learn.microsoft.com/en-us/azure/azure-monitor/essentials/prometheus-metrics-enable?tabs=azure-portal#enable-prometheus-metric-collection" TargetMode="External"/><Relationship Id="rId4" Type="http://schemas.openxmlformats.org/officeDocument/2006/relationships/hyperlink" Target="https://learn.microsoft.com/en-us/azure/managed-grafana/quickstart-managed-grafana-portal"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learn.microsoft.com/en-us/azure/aks/use-managed-identity" TargetMode="External"/><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hyperlink" Target="https://learn.microsoft.com/en-us/azure/azure-monitor/essentials/prometheus-rule-groups#create-prometheus-rules" TargetMode="External"/><Relationship Id="rId5" Type="http://schemas.openxmlformats.org/officeDocument/2006/relationships/hyperlink" Target="https://learn.microsoft.com/en-us/azure/azure-monitor/containers/container-insights-log-query#prometheus-metrics" TargetMode="External"/><Relationship Id="rId4" Type="http://schemas.openxmlformats.org/officeDocument/2006/relationships/hyperlink" Target="https://learn.microsoft.com/en-us/azure/azure-monitor/containers/container-insights-prometheus?tabs=cluster-wide#send-metrics-to-azure-monitor-log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6B84F9-1394-49F6-8599-6D487AD69100}"/>
              </a:ext>
            </a:extLst>
          </p:cNvPr>
          <p:cNvSpPr>
            <a:spLocks noGrp="1"/>
          </p:cNvSpPr>
          <p:nvPr>
            <p:ph type="title"/>
          </p:nvPr>
        </p:nvSpPr>
        <p:spPr/>
        <p:txBody>
          <a:bodyPr wrap="square" anchor="b">
            <a:normAutofit/>
          </a:bodyPr>
          <a:lstStyle/>
          <a:p>
            <a:r>
              <a:rPr lang="en-US" dirty="0"/>
              <a:t>Azure Kubernetes Workshop</a:t>
            </a:r>
          </a:p>
        </p:txBody>
      </p:sp>
      <p:sp>
        <p:nvSpPr>
          <p:cNvPr id="10" name="Text Placeholder 2">
            <a:extLst>
              <a:ext uri="{FF2B5EF4-FFF2-40B4-BE49-F238E27FC236}">
                <a16:creationId xmlns:a16="http://schemas.microsoft.com/office/drawing/2014/main" id="{594A523A-ACB0-4ECC-1798-2D20D9D50868}"/>
              </a:ext>
            </a:extLst>
          </p:cNvPr>
          <p:cNvSpPr>
            <a:spLocks noGrp="1"/>
          </p:cNvSpPr>
          <p:nvPr>
            <p:ph type="body" sz="quarter" idx="12"/>
          </p:nvPr>
        </p:nvSpPr>
        <p:spPr>
          <a:xfrm>
            <a:off x="582042" y="3962400"/>
            <a:ext cx="4164583" cy="677108"/>
          </a:xfrm>
        </p:spPr>
        <p:txBody>
          <a:bodyPr/>
          <a:lstStyle/>
          <a:p>
            <a:r>
              <a:rPr lang="en-US" dirty="0"/>
              <a:t>Day 1:</a:t>
            </a:r>
          </a:p>
          <a:p>
            <a:endParaRPr lang="en-US" dirty="0"/>
          </a:p>
        </p:txBody>
      </p:sp>
      <p:pic>
        <p:nvPicPr>
          <p:cNvPr id="6" name="Picture 5">
            <a:extLst>
              <a:ext uri="{FF2B5EF4-FFF2-40B4-BE49-F238E27FC236}">
                <a16:creationId xmlns:a16="http://schemas.microsoft.com/office/drawing/2014/main" id="{09186360-5766-EB64-A2CB-595B64668997}"/>
              </a:ext>
            </a:extLst>
          </p:cNvPr>
          <p:cNvPicPr>
            <a:picLocks noChangeAspect="1"/>
          </p:cNvPicPr>
          <p:nvPr/>
        </p:nvPicPr>
        <p:blipFill rotWithShape="1">
          <a:blip r:embed="rId3"/>
          <a:srcRect l="35326" r="2423"/>
          <a:stretch/>
        </p:blipFill>
        <p:spPr>
          <a:xfrm>
            <a:off x="5334000" y="10"/>
            <a:ext cx="6858000" cy="6857990"/>
          </a:xfrm>
          <a:prstGeom prst="rect">
            <a:avLst/>
          </a:prstGeom>
          <a:noFill/>
        </p:spPr>
      </p:pic>
      <p:sp>
        <p:nvSpPr>
          <p:cNvPr id="2" name="Text Placeholder 2">
            <a:extLst>
              <a:ext uri="{FF2B5EF4-FFF2-40B4-BE49-F238E27FC236}">
                <a16:creationId xmlns:a16="http://schemas.microsoft.com/office/drawing/2014/main" id="{36C99871-ABFF-7B96-7E01-97F2F9574A1A}"/>
              </a:ext>
            </a:extLst>
          </p:cNvPr>
          <p:cNvSpPr txBox="1">
            <a:spLocks/>
          </p:cNvSpPr>
          <p:nvPr/>
        </p:nvSpPr>
        <p:spPr>
          <a:xfrm>
            <a:off x="582041" y="4300954"/>
            <a:ext cx="4164583"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Core Kubernetes Concepts </a:t>
            </a:r>
          </a:p>
        </p:txBody>
      </p:sp>
    </p:spTree>
    <p:extLst>
      <p:ext uri="{BB962C8B-B14F-4D97-AF65-F5344CB8AC3E}">
        <p14:creationId xmlns:p14="http://schemas.microsoft.com/office/powerpoint/2010/main" val="369466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Installing AKS</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4200" y="1435100"/>
            <a:ext cx="10927443" cy="4833938"/>
          </a:xfrm>
        </p:spPr>
        <p:txBody>
          <a:bodyPr wrap="square">
            <a:normAutofit/>
          </a:bodyPr>
          <a:lstStyle/>
          <a:p>
            <a:r>
              <a:rPr lang="en-US" dirty="0"/>
              <a:t>There are multiple ways to create/upgrade Azure Kubernetes Service: </a:t>
            </a:r>
          </a:p>
          <a:p>
            <a:pPr lvl="2"/>
            <a:r>
              <a:rPr lang="en-US" sz="1800" b="1" dirty="0"/>
              <a:t>Azure Portal </a:t>
            </a:r>
            <a:r>
              <a:rPr lang="en-US" sz="1800" dirty="0"/>
              <a:t>– A web-based UI that allows you create AKS clusters with the most commonly used settings (not all settings are available in the Azure Portal). Good for training and creating development clusters. </a:t>
            </a:r>
          </a:p>
          <a:p>
            <a:pPr lvl="2"/>
            <a:r>
              <a:rPr lang="en-US" sz="1800" b="1" dirty="0"/>
              <a:t>Azure CLI </a:t>
            </a:r>
            <a:r>
              <a:rPr lang="en-US" sz="1800" dirty="0"/>
              <a:t>– A cross-platform command-line interfaces that allows you to configure ALL AKS features and settings. Use when creating production clusters. </a:t>
            </a:r>
          </a:p>
          <a:p>
            <a:pPr lvl="2"/>
            <a:r>
              <a:rPr lang="en-US" sz="1800" b="1" dirty="0"/>
              <a:t>Bicep/Terraform </a:t>
            </a:r>
            <a:r>
              <a:rPr lang="en-US" sz="1800" dirty="0"/>
              <a:t>– Infrastructure as code tools that lets you declaratively define the configuration of your clusters. Use to deploy multiple clusters and supporting services.</a:t>
            </a:r>
          </a:p>
        </p:txBody>
      </p:sp>
    </p:spTree>
    <p:extLst>
      <p:ext uri="{BB962C8B-B14F-4D97-AF65-F5344CB8AC3E}">
        <p14:creationId xmlns:p14="http://schemas.microsoft.com/office/powerpoint/2010/main" val="15888193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Kubernetes Version</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4200" y="1435100"/>
            <a:ext cx="10927443" cy="4833938"/>
          </a:xfrm>
        </p:spPr>
        <p:txBody>
          <a:bodyPr wrap="square">
            <a:normAutofit/>
          </a:bodyPr>
          <a:lstStyle/>
          <a:p>
            <a:r>
              <a:rPr lang="en-US" sz="2400" dirty="0"/>
              <a:t>Kubernetes in an open-source application hosted on GitHub.</a:t>
            </a:r>
          </a:p>
          <a:p>
            <a:r>
              <a:rPr lang="en-US" sz="2400" dirty="0"/>
              <a:t>Major and minor releases are released frequently. </a:t>
            </a:r>
          </a:p>
          <a:p>
            <a:pPr lvl="1"/>
            <a:r>
              <a:rPr lang="en-US" sz="2400" dirty="0"/>
              <a:t>Major release every 3 months </a:t>
            </a:r>
          </a:p>
          <a:p>
            <a:pPr lvl="1"/>
            <a:r>
              <a:rPr lang="en-US" sz="2400" dirty="0"/>
              <a:t>Minor (patch) releases for 12 months after major release. </a:t>
            </a:r>
          </a:p>
          <a:p>
            <a:r>
              <a:rPr lang="en-US" sz="2400" dirty="0"/>
              <a:t>When creating Azure Kubernetes Service cluster, you need to decide which version of Kubernetes you want to install as your control plane. </a:t>
            </a:r>
          </a:p>
          <a:p>
            <a:r>
              <a:rPr lang="en-US" sz="2400" dirty="0"/>
              <a:t>You can upgrade your cluster to a newer version later. </a:t>
            </a:r>
          </a:p>
          <a:p>
            <a:r>
              <a:rPr lang="en-US" sz="2400" dirty="0"/>
              <a:t>The default version selected in the Azure Portal is 2 releases back from the latest stable (non-preview) release. </a:t>
            </a:r>
          </a:p>
          <a:p>
            <a:r>
              <a:rPr lang="en-US" sz="2400" dirty="0"/>
              <a:t>The nodes must be running a version of Kubernetes that is equal to or less than the current version on the control plane</a:t>
            </a:r>
          </a:p>
        </p:txBody>
      </p:sp>
    </p:spTree>
    <p:extLst>
      <p:ext uri="{BB962C8B-B14F-4D97-AF65-F5344CB8AC3E}">
        <p14:creationId xmlns:p14="http://schemas.microsoft.com/office/powerpoint/2010/main" val="33146351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Managing a Kubernetes Cluster</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4202" y="1435100"/>
            <a:ext cx="5334968" cy="4833938"/>
          </a:xfrm>
        </p:spPr>
        <p:txBody>
          <a:bodyPr wrap="square">
            <a:normAutofit/>
          </a:bodyPr>
          <a:lstStyle/>
          <a:p>
            <a:r>
              <a:rPr lang="en-US" sz="2400" dirty="0"/>
              <a:t>Since Kubernetes is a simple REST API application, you can manage a cluster by making REST calls to the API Server.</a:t>
            </a:r>
          </a:p>
          <a:p>
            <a:r>
              <a:rPr lang="en-US" sz="2400" dirty="0"/>
              <a:t>Example HTTP Request: GET </a:t>
            </a:r>
            <a:r>
              <a:rPr lang="en-US" sz="2400" b="1" dirty="0"/>
              <a:t>/</a:t>
            </a:r>
            <a:r>
              <a:rPr lang="en-US" sz="2400" b="1" dirty="0" err="1"/>
              <a:t>api</a:t>
            </a:r>
            <a:r>
              <a:rPr lang="en-US" sz="2400" b="1" dirty="0"/>
              <a:t>/v1/namespaces/default/pods/{name}</a:t>
            </a:r>
          </a:p>
          <a:p>
            <a:r>
              <a:rPr lang="en-US" sz="2400" dirty="0"/>
              <a:t>However, it’s much easier to use the official Kubernetes client command-line utility (</a:t>
            </a:r>
            <a:r>
              <a:rPr lang="en-US" sz="2400" dirty="0" err="1"/>
              <a:t>kubectl</a:t>
            </a:r>
            <a:r>
              <a:rPr lang="en-US" sz="2400" dirty="0"/>
              <a:t>), instead</a:t>
            </a:r>
          </a:p>
        </p:txBody>
      </p:sp>
      <p:pic>
        <p:nvPicPr>
          <p:cNvPr id="3" name="Picture 2">
            <a:extLst>
              <a:ext uri="{FF2B5EF4-FFF2-40B4-BE49-F238E27FC236}">
                <a16:creationId xmlns:a16="http://schemas.microsoft.com/office/drawing/2014/main" id="{664FA609-BFDF-91D4-3949-C645E7D1D893}"/>
              </a:ext>
            </a:extLst>
          </p:cNvPr>
          <p:cNvPicPr>
            <a:picLocks noChangeAspect="1"/>
          </p:cNvPicPr>
          <p:nvPr/>
        </p:nvPicPr>
        <p:blipFill rotWithShape="1">
          <a:blip r:embed="rId3"/>
          <a:srcRect b="2871"/>
          <a:stretch/>
        </p:blipFill>
        <p:spPr>
          <a:xfrm>
            <a:off x="6218371" y="1235486"/>
            <a:ext cx="5660441" cy="4833939"/>
          </a:xfrm>
          <a:prstGeom prst="rect">
            <a:avLst/>
          </a:prstGeom>
        </p:spPr>
      </p:pic>
    </p:spTree>
    <p:extLst>
      <p:ext uri="{BB962C8B-B14F-4D97-AF65-F5344CB8AC3E}">
        <p14:creationId xmlns:p14="http://schemas.microsoft.com/office/powerpoint/2010/main" val="11984590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Declaring Kubernetes Object in YAML</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4202" y="1435100"/>
            <a:ext cx="5334968" cy="4833938"/>
          </a:xfrm>
        </p:spPr>
        <p:txBody>
          <a:bodyPr wrap="square">
            <a:normAutofit/>
          </a:bodyPr>
          <a:lstStyle/>
          <a:p>
            <a:r>
              <a:rPr lang="en-US" sz="2000" dirty="0"/>
              <a:t>When working with REST API applications like Kubernetes, you expect to exchange JSON data.</a:t>
            </a:r>
          </a:p>
          <a:p>
            <a:r>
              <a:rPr lang="en-US" sz="2000" dirty="0"/>
              <a:t>However, when using </a:t>
            </a:r>
            <a:r>
              <a:rPr lang="en-US" sz="2000" b="1" dirty="0" err="1"/>
              <a:t>kubectl</a:t>
            </a:r>
            <a:r>
              <a:rPr lang="en-US" sz="2000" dirty="0"/>
              <a:t>, you provide a desired state configuration using the </a:t>
            </a:r>
            <a:r>
              <a:rPr lang="en-US" sz="2000" b="1" dirty="0"/>
              <a:t>YAML</a:t>
            </a:r>
            <a:r>
              <a:rPr lang="en-US" sz="2000" dirty="0"/>
              <a:t> markup language (</a:t>
            </a:r>
            <a:r>
              <a:rPr lang="en-US" sz="2000" b="1" dirty="0"/>
              <a:t>Y</a:t>
            </a:r>
            <a:r>
              <a:rPr lang="en-US" sz="2000" dirty="0"/>
              <a:t>et </a:t>
            </a:r>
            <a:r>
              <a:rPr lang="en-US" sz="2000" b="1" dirty="0"/>
              <a:t>A</a:t>
            </a:r>
            <a:r>
              <a:rPr lang="en-US" sz="2000" dirty="0"/>
              <a:t>nother </a:t>
            </a:r>
            <a:r>
              <a:rPr lang="en-US" sz="2000" b="1" dirty="0"/>
              <a:t>M</a:t>
            </a:r>
            <a:r>
              <a:rPr lang="en-US" sz="2000" dirty="0"/>
              <a:t>arkup </a:t>
            </a:r>
            <a:r>
              <a:rPr lang="en-US" sz="2000" b="1" dirty="0"/>
              <a:t>L</a:t>
            </a:r>
            <a:r>
              <a:rPr lang="en-US" sz="2000" dirty="0"/>
              <a:t>anguage) instead. </a:t>
            </a:r>
          </a:p>
          <a:p>
            <a:r>
              <a:rPr lang="en-US" sz="2000" b="1" dirty="0"/>
              <a:t>YAML</a:t>
            </a:r>
            <a:r>
              <a:rPr lang="en-US" sz="2000" dirty="0"/>
              <a:t> uses indentation instead nested curly brackets ({}) to define structure and hierarchy. </a:t>
            </a:r>
          </a:p>
          <a:p>
            <a:r>
              <a:rPr lang="en-US" sz="2000" b="1" dirty="0" err="1"/>
              <a:t>kubectl</a:t>
            </a:r>
            <a:r>
              <a:rPr lang="en-US" sz="2000" dirty="0"/>
              <a:t> converts your YAML to JSON when making communicating with the Kubernetes API Server. </a:t>
            </a:r>
          </a:p>
        </p:txBody>
      </p:sp>
      <p:pic>
        <p:nvPicPr>
          <p:cNvPr id="5" name="Picture 4">
            <a:extLst>
              <a:ext uri="{FF2B5EF4-FFF2-40B4-BE49-F238E27FC236}">
                <a16:creationId xmlns:a16="http://schemas.microsoft.com/office/drawing/2014/main" id="{456C4048-61C6-FA6C-3BE8-0E005709630C}"/>
              </a:ext>
            </a:extLst>
          </p:cNvPr>
          <p:cNvPicPr>
            <a:picLocks noChangeAspect="1"/>
          </p:cNvPicPr>
          <p:nvPr/>
        </p:nvPicPr>
        <p:blipFill>
          <a:blip r:embed="rId3"/>
          <a:stretch>
            <a:fillRect/>
          </a:stretch>
        </p:blipFill>
        <p:spPr>
          <a:xfrm>
            <a:off x="7423466" y="1011198"/>
            <a:ext cx="3864530" cy="5350469"/>
          </a:xfrm>
          <a:prstGeom prst="rect">
            <a:avLst/>
          </a:prstGeom>
        </p:spPr>
      </p:pic>
    </p:spTree>
    <p:extLst>
      <p:ext uri="{BB962C8B-B14F-4D97-AF65-F5344CB8AC3E}">
        <p14:creationId xmlns:p14="http://schemas.microsoft.com/office/powerpoint/2010/main" val="22178470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a:solidFill>
                  <a:schemeClr val="accent1">
                    <a:lumMod val="60000"/>
                    <a:lumOff val="40000"/>
                  </a:schemeClr>
                </a:solidFill>
              </a:rPr>
              <a:t>Kubectl </a:t>
            </a:r>
            <a:endParaRPr lang="en-US" dirty="0">
              <a:solidFill>
                <a:schemeClr val="accent1">
                  <a:lumMod val="60000"/>
                  <a:lumOff val="40000"/>
                </a:schemeClr>
              </a:solidFill>
            </a:endParaRP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6740" y="1173842"/>
            <a:ext cx="11018519" cy="4833938"/>
          </a:xfrm>
        </p:spPr>
        <p:txBody>
          <a:bodyPr wrap="square">
            <a:normAutofit/>
          </a:bodyPr>
          <a:lstStyle/>
          <a:p>
            <a:r>
              <a:rPr lang="en-US" sz="2000" b="1" dirty="0" err="1"/>
              <a:t>Kubectl</a:t>
            </a:r>
            <a:r>
              <a:rPr lang="en-US" sz="2000" dirty="0"/>
              <a:t> is the official command line utility used to interact with the Kubernetes cluster and its resources. </a:t>
            </a:r>
          </a:p>
          <a:p>
            <a:r>
              <a:rPr lang="en-US" sz="2000" dirty="0"/>
              <a:t>Common commands include:</a:t>
            </a:r>
          </a:p>
          <a:p>
            <a:r>
              <a:rPr lang="en-US" sz="2000" dirty="0"/>
              <a:t>Get – Returns a list of objects. Can get all the details for a specific object in </a:t>
            </a:r>
            <a:r>
              <a:rPr lang="en-US" sz="2000" dirty="0" err="1"/>
              <a:t>yaml</a:t>
            </a:r>
            <a:r>
              <a:rPr lang="en-US" sz="2000" dirty="0"/>
              <a:t> or </a:t>
            </a:r>
            <a:r>
              <a:rPr lang="en-US" sz="2000" dirty="0" err="1"/>
              <a:t>json</a:t>
            </a:r>
            <a:r>
              <a:rPr lang="en-US" sz="2000" dirty="0"/>
              <a:t> format.</a:t>
            </a:r>
          </a:p>
          <a:p>
            <a:pPr lvl="2"/>
            <a:r>
              <a:rPr lang="en-US" dirty="0"/>
              <a:t>Example: Get a list of Nodes: </a:t>
            </a:r>
            <a:r>
              <a:rPr lang="en-US" dirty="0" err="1">
                <a:highlight>
                  <a:srgbClr val="FFFF00"/>
                </a:highlight>
              </a:rPr>
              <a:t>kubectl</a:t>
            </a:r>
            <a:r>
              <a:rPr lang="en-US" dirty="0">
                <a:highlight>
                  <a:srgbClr val="FFFF00"/>
                </a:highlight>
              </a:rPr>
              <a:t> get nodes </a:t>
            </a:r>
          </a:p>
          <a:p>
            <a:pPr lvl="2"/>
            <a:r>
              <a:rPr lang="en-US" dirty="0"/>
              <a:t>Example: Retrieve the YAML definition of a Pod from </a:t>
            </a:r>
            <a:r>
              <a:rPr lang="en-US" dirty="0" err="1"/>
              <a:t>etcd</a:t>
            </a:r>
            <a:r>
              <a:rPr lang="en-US" dirty="0"/>
              <a:t>: </a:t>
            </a:r>
            <a:r>
              <a:rPr lang="en-US" dirty="0" err="1">
                <a:highlight>
                  <a:srgbClr val="FFFF00"/>
                </a:highlight>
              </a:rPr>
              <a:t>kubectl</a:t>
            </a:r>
            <a:r>
              <a:rPr lang="en-US" dirty="0">
                <a:highlight>
                  <a:srgbClr val="FFFF00"/>
                </a:highlight>
              </a:rPr>
              <a:t> get pod pod-123 –o </a:t>
            </a:r>
            <a:r>
              <a:rPr lang="en-US" dirty="0" err="1">
                <a:highlight>
                  <a:srgbClr val="FFFF00"/>
                </a:highlight>
              </a:rPr>
              <a:t>yaml</a:t>
            </a:r>
            <a:endParaRPr lang="en-US" dirty="0">
              <a:highlight>
                <a:srgbClr val="FFFF00"/>
              </a:highlight>
            </a:endParaRPr>
          </a:p>
          <a:p>
            <a:r>
              <a:rPr lang="en-US" sz="2000" dirty="0"/>
              <a:t>Describe – Displays a detailed description of an object and related information from other objects. </a:t>
            </a:r>
          </a:p>
          <a:p>
            <a:pPr lvl="1"/>
            <a:r>
              <a:rPr lang="en-US" sz="1600" dirty="0"/>
              <a:t>Example: Show Details Description of a Services: </a:t>
            </a:r>
            <a:r>
              <a:rPr lang="en-US" sz="1600" dirty="0" err="1">
                <a:highlight>
                  <a:srgbClr val="FFFF00"/>
                </a:highlight>
              </a:rPr>
              <a:t>kubectl</a:t>
            </a:r>
            <a:r>
              <a:rPr lang="en-US" sz="1600" dirty="0">
                <a:highlight>
                  <a:srgbClr val="FFFF00"/>
                </a:highlight>
              </a:rPr>
              <a:t> describe service/</a:t>
            </a:r>
            <a:r>
              <a:rPr lang="en-US" sz="1600" dirty="0" err="1">
                <a:highlight>
                  <a:srgbClr val="FFFF00"/>
                </a:highlight>
              </a:rPr>
              <a:t>myservice</a:t>
            </a:r>
            <a:endParaRPr lang="en-US" sz="1600" dirty="0">
              <a:highlight>
                <a:srgbClr val="FFFF00"/>
              </a:highlight>
            </a:endParaRPr>
          </a:p>
          <a:p>
            <a:r>
              <a:rPr lang="en-US" sz="2000" dirty="0"/>
              <a:t>Logs – Displays the </a:t>
            </a:r>
            <a:r>
              <a:rPr lang="en-US" sz="2000" dirty="0" err="1"/>
              <a:t>stdout</a:t>
            </a:r>
            <a:r>
              <a:rPr lang="en-US" sz="2000" dirty="0"/>
              <a:t> log from a container in a Pod: </a:t>
            </a:r>
          </a:p>
          <a:p>
            <a:pPr lvl="1"/>
            <a:r>
              <a:rPr lang="en-US" sz="1600" dirty="0"/>
              <a:t>Example: </a:t>
            </a:r>
            <a:r>
              <a:rPr lang="en-US" sz="1600" dirty="0" err="1">
                <a:highlight>
                  <a:srgbClr val="FFFF00"/>
                </a:highlight>
              </a:rPr>
              <a:t>kubectl</a:t>
            </a:r>
            <a:r>
              <a:rPr lang="en-US" sz="1600" dirty="0">
                <a:highlight>
                  <a:srgbClr val="FFFF00"/>
                </a:highlight>
              </a:rPr>
              <a:t> logs pod-123 –c nginx </a:t>
            </a:r>
          </a:p>
          <a:p>
            <a:r>
              <a:rPr lang="en-US" sz="2000" dirty="0"/>
              <a:t>Exec – Executes a command in container in a Pod: </a:t>
            </a:r>
          </a:p>
          <a:p>
            <a:pPr lvl="1"/>
            <a:r>
              <a:rPr lang="en-US" sz="1600" dirty="0"/>
              <a:t>Example</a:t>
            </a:r>
            <a:r>
              <a:rPr lang="en-US" sz="1600" dirty="0">
                <a:highlight>
                  <a:srgbClr val="FFFF00"/>
                </a:highlight>
              </a:rPr>
              <a:t>: </a:t>
            </a:r>
            <a:r>
              <a:rPr lang="en-US" sz="1600" dirty="0" err="1">
                <a:highlight>
                  <a:srgbClr val="FFFF00"/>
                </a:highlight>
              </a:rPr>
              <a:t>kubectl</a:t>
            </a:r>
            <a:r>
              <a:rPr lang="en-US" sz="1600" dirty="0">
                <a:highlight>
                  <a:srgbClr val="FFFF00"/>
                </a:highlight>
              </a:rPr>
              <a:t> exec –it pod-123 –c nginx –- bash </a:t>
            </a:r>
          </a:p>
        </p:txBody>
      </p:sp>
    </p:spTree>
    <p:extLst>
      <p:ext uri="{BB962C8B-B14F-4D97-AF65-F5344CB8AC3E}">
        <p14:creationId xmlns:p14="http://schemas.microsoft.com/office/powerpoint/2010/main" val="34742499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Pods</a:t>
            </a:r>
          </a:p>
        </p:txBody>
      </p:sp>
      <p:sp>
        <p:nvSpPr>
          <p:cNvPr id="13" name="Content Placeholder 2">
            <a:extLst>
              <a:ext uri="{FF2B5EF4-FFF2-40B4-BE49-F238E27FC236}">
                <a16:creationId xmlns:a16="http://schemas.microsoft.com/office/drawing/2014/main" id="{E57635DA-883F-9721-2D86-83E29C675EFD}"/>
              </a:ext>
            </a:extLst>
          </p:cNvPr>
          <p:cNvSpPr>
            <a:spLocks noGrp="1"/>
          </p:cNvSpPr>
          <p:nvPr>
            <p:ph sz="quarter" idx="13"/>
          </p:nvPr>
        </p:nvSpPr>
        <p:spPr>
          <a:xfrm>
            <a:off x="6389688" y="1435100"/>
            <a:ext cx="5219700" cy="4833938"/>
          </a:xfrm>
        </p:spPr>
        <p:txBody>
          <a:bodyPr wrap="square">
            <a:normAutofit/>
          </a:bodyPr>
          <a:lstStyle/>
          <a:p>
            <a:pPr>
              <a:lnSpc>
                <a:spcPct val="90000"/>
              </a:lnSpc>
            </a:pPr>
            <a:r>
              <a:rPr lang="en-US" sz="2000" dirty="0"/>
              <a:t>Pods are the smallest deployable compute units you can create and manage in Kubernetes. </a:t>
            </a:r>
          </a:p>
          <a:p>
            <a:pPr>
              <a:lnSpc>
                <a:spcPct val="90000"/>
              </a:lnSpc>
            </a:pPr>
            <a:r>
              <a:rPr lang="en-US" sz="2000" dirty="0"/>
              <a:t>A Pod can manage one or more containers, with shared storage (volumes) and network resources, and a specification for how to run the containers.</a:t>
            </a:r>
          </a:p>
          <a:p>
            <a:pPr>
              <a:lnSpc>
                <a:spcPct val="90000"/>
              </a:lnSpc>
            </a:pPr>
            <a:r>
              <a:rPr lang="en-US" sz="2000" dirty="0"/>
              <a:t>Containers running in a Pod share the same IP and ports and communicate using native inter-process communication channels or localhost. </a:t>
            </a:r>
          </a:p>
          <a:p>
            <a:pPr>
              <a:lnSpc>
                <a:spcPct val="90000"/>
              </a:lnSpc>
            </a:pPr>
            <a:r>
              <a:rPr lang="en-US" sz="2000" dirty="0"/>
              <a:t>Pods are immutable - if any change is made to the Pod specification (spec), a new Pod is created and then the old Pod is deleted</a:t>
            </a:r>
          </a:p>
        </p:txBody>
      </p:sp>
      <p:graphicFrame>
        <p:nvGraphicFramePr>
          <p:cNvPr id="9" name="Text Placeholder 6">
            <a:extLst>
              <a:ext uri="{FF2B5EF4-FFF2-40B4-BE49-F238E27FC236}">
                <a16:creationId xmlns:a16="http://schemas.microsoft.com/office/drawing/2014/main" id="{E9CBAC46-5885-FD04-FEAB-87D09130F0F3}"/>
              </a:ext>
            </a:extLst>
          </p:cNvPr>
          <p:cNvGraphicFramePr>
            <a:graphicFrameLocks noGrp="1"/>
          </p:cNvGraphicFramePr>
          <p:nvPr>
            <p:ph sz="quarter" idx="12"/>
            <p:extLst>
              <p:ext uri="{D42A27DB-BD31-4B8C-83A1-F6EECF244321}">
                <p14:modId xmlns:p14="http://schemas.microsoft.com/office/powerpoint/2010/main" val="4274235940"/>
              </p:ext>
            </p:extLst>
          </p:nvPr>
        </p:nvGraphicFramePr>
        <p:xfrm>
          <a:off x="584200" y="1435100"/>
          <a:ext cx="5211763"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38750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Replica Sets</a:t>
            </a:r>
          </a:p>
        </p:txBody>
      </p:sp>
      <p:sp>
        <p:nvSpPr>
          <p:cNvPr id="3" name="Content Placeholder 2">
            <a:extLst>
              <a:ext uri="{FF2B5EF4-FFF2-40B4-BE49-F238E27FC236}">
                <a16:creationId xmlns:a16="http://schemas.microsoft.com/office/drawing/2014/main" id="{458EA9B3-6136-61A6-26E9-F9F42D847D9D}"/>
              </a:ext>
            </a:extLst>
          </p:cNvPr>
          <p:cNvSpPr>
            <a:spLocks noGrp="1"/>
          </p:cNvSpPr>
          <p:nvPr>
            <p:ph sz="quarter" idx="12"/>
          </p:nvPr>
        </p:nvSpPr>
        <p:spPr>
          <a:xfrm>
            <a:off x="584200" y="1435100"/>
            <a:ext cx="11498943" cy="1181862"/>
          </a:xfrm>
        </p:spPr>
        <p:txBody>
          <a:bodyPr/>
          <a:lstStyle/>
          <a:p>
            <a:r>
              <a:rPr lang="en-US" sz="2400" dirty="0"/>
              <a:t>Containers are created by </a:t>
            </a:r>
            <a:r>
              <a:rPr lang="en-US" sz="2400" b="1" dirty="0"/>
              <a:t>Controllers</a:t>
            </a:r>
            <a:r>
              <a:rPr lang="en-US" sz="2400" dirty="0"/>
              <a:t> through Pods.</a:t>
            </a:r>
          </a:p>
          <a:p>
            <a:r>
              <a:rPr lang="en-US" sz="2400" dirty="0"/>
              <a:t>A </a:t>
            </a:r>
            <a:r>
              <a:rPr lang="en-US" sz="2400" b="1" dirty="0" err="1"/>
              <a:t>ReplicaSet</a:t>
            </a:r>
            <a:r>
              <a:rPr lang="en-US" sz="2400" dirty="0"/>
              <a:t> is a controller whose purpose is to guarantee the availability of a specified number of identical Pods.</a:t>
            </a:r>
          </a:p>
        </p:txBody>
      </p:sp>
      <p:pic>
        <p:nvPicPr>
          <p:cNvPr id="8" name="Picture 7">
            <a:extLst>
              <a:ext uri="{FF2B5EF4-FFF2-40B4-BE49-F238E27FC236}">
                <a16:creationId xmlns:a16="http://schemas.microsoft.com/office/drawing/2014/main" id="{31CB26C8-4BF4-4882-1E43-94F3FEB7F1E8}"/>
              </a:ext>
            </a:extLst>
          </p:cNvPr>
          <p:cNvPicPr>
            <a:picLocks noChangeAspect="1"/>
          </p:cNvPicPr>
          <p:nvPr/>
        </p:nvPicPr>
        <p:blipFill>
          <a:blip r:embed="rId3"/>
          <a:stretch>
            <a:fillRect/>
          </a:stretch>
        </p:blipFill>
        <p:spPr>
          <a:xfrm>
            <a:off x="4111773" y="2524742"/>
            <a:ext cx="7495010" cy="3924403"/>
          </a:xfrm>
          <a:prstGeom prst="rect">
            <a:avLst/>
          </a:prstGeom>
        </p:spPr>
      </p:pic>
    </p:spTree>
    <p:extLst>
      <p:ext uri="{BB962C8B-B14F-4D97-AF65-F5344CB8AC3E}">
        <p14:creationId xmlns:p14="http://schemas.microsoft.com/office/powerpoint/2010/main" val="87650751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a:xfrm>
            <a:off x="99602" y="121920"/>
            <a:ext cx="3508031" cy="609398"/>
          </a:xfrm>
        </p:spPr>
        <p:txBody>
          <a:bodyPr/>
          <a:lstStyle/>
          <a:p>
            <a:r>
              <a:rPr lang="en-US" dirty="0"/>
              <a:t>AKS   Demo</a:t>
            </a:r>
          </a:p>
        </p:txBody>
      </p:sp>
      <p:sp>
        <p:nvSpPr>
          <p:cNvPr id="5" name="TextBox 4">
            <a:extLst>
              <a:ext uri="{FF2B5EF4-FFF2-40B4-BE49-F238E27FC236}">
                <a16:creationId xmlns:a16="http://schemas.microsoft.com/office/drawing/2014/main" id="{D249DEF3-B54B-5DBC-9811-19AB631D379B}"/>
              </a:ext>
            </a:extLst>
          </p:cNvPr>
          <p:cNvSpPr txBox="1"/>
          <p:nvPr/>
        </p:nvSpPr>
        <p:spPr>
          <a:xfrm>
            <a:off x="227351" y="2626469"/>
            <a:ext cx="6760564" cy="1200329"/>
          </a:xfrm>
          <a:prstGeom prst="rect">
            <a:avLst/>
          </a:prstGeom>
          <a:noFill/>
        </p:spPr>
        <p:txBody>
          <a:bodyPr wrap="square">
            <a:spAutoFit/>
          </a:bodyPr>
          <a:lstStyle/>
          <a:p>
            <a:r>
              <a:rPr lang="en-US" dirty="0"/>
              <a:t>Module1-instructions.pdf</a:t>
            </a:r>
          </a:p>
          <a:p>
            <a:r>
              <a:rPr lang="en-US" dirty="0"/>
              <a:t>Exercise:  Create a Basic Azure Kubernetes Service(AKS) Cluster</a:t>
            </a:r>
          </a:p>
          <a:p>
            <a:r>
              <a:rPr lang="en-US" dirty="0"/>
              <a:t>Exercise:  Creating  a Pod Declaratively</a:t>
            </a:r>
          </a:p>
          <a:p>
            <a:r>
              <a:rPr lang="en-US" dirty="0"/>
              <a:t>Exercise:  Adding/Updating/Deleting Labels on a Pod</a:t>
            </a:r>
          </a:p>
        </p:txBody>
      </p:sp>
      <p:sp>
        <p:nvSpPr>
          <p:cNvPr id="7" name="TextBox 6">
            <a:extLst>
              <a:ext uri="{FF2B5EF4-FFF2-40B4-BE49-F238E27FC236}">
                <a16:creationId xmlns:a16="http://schemas.microsoft.com/office/drawing/2014/main" id="{B0D22D54-D61C-1995-8ABE-51B15EA721EC}"/>
              </a:ext>
            </a:extLst>
          </p:cNvPr>
          <p:cNvSpPr txBox="1"/>
          <p:nvPr/>
        </p:nvSpPr>
        <p:spPr>
          <a:xfrm>
            <a:off x="227351" y="4243755"/>
            <a:ext cx="6761480" cy="923330"/>
          </a:xfrm>
          <a:prstGeom prst="rect">
            <a:avLst/>
          </a:prstGeom>
          <a:noFill/>
        </p:spPr>
        <p:txBody>
          <a:bodyPr wrap="square">
            <a:spAutoFit/>
          </a:bodyPr>
          <a:lstStyle/>
          <a:p>
            <a:r>
              <a:rPr lang="en-US" dirty="0"/>
              <a:t>Module2-instructions.pdf ( Optional)</a:t>
            </a:r>
          </a:p>
          <a:p>
            <a:r>
              <a:rPr lang="en-US" dirty="0"/>
              <a:t>Exercise:  Create AKS Cluster using Azure CLI</a:t>
            </a:r>
          </a:p>
          <a:p>
            <a:r>
              <a:rPr lang="en-US" dirty="0"/>
              <a:t>Exercise:  Create AKS Cluster using Terraform</a:t>
            </a:r>
          </a:p>
        </p:txBody>
      </p:sp>
    </p:spTree>
    <p:extLst>
      <p:ext uri="{BB962C8B-B14F-4D97-AF65-F5344CB8AC3E}">
        <p14:creationId xmlns:p14="http://schemas.microsoft.com/office/powerpoint/2010/main" val="31130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Deployments</a:t>
            </a:r>
          </a:p>
        </p:txBody>
      </p:sp>
      <p:sp>
        <p:nvSpPr>
          <p:cNvPr id="3" name="Content Placeholder 2">
            <a:extLst>
              <a:ext uri="{FF2B5EF4-FFF2-40B4-BE49-F238E27FC236}">
                <a16:creationId xmlns:a16="http://schemas.microsoft.com/office/drawing/2014/main" id="{458EA9B3-6136-61A6-26E9-F9F42D847D9D}"/>
              </a:ext>
            </a:extLst>
          </p:cNvPr>
          <p:cNvSpPr>
            <a:spLocks noGrp="1"/>
          </p:cNvSpPr>
          <p:nvPr>
            <p:ph sz="quarter" idx="12"/>
          </p:nvPr>
        </p:nvSpPr>
        <p:spPr>
          <a:xfrm>
            <a:off x="588263" y="1178314"/>
            <a:ext cx="6882058" cy="4765286"/>
          </a:xfrm>
        </p:spPr>
        <p:txBody>
          <a:bodyPr/>
          <a:lstStyle/>
          <a:p>
            <a:r>
              <a:rPr lang="en-US" sz="2400" dirty="0"/>
              <a:t>A Deployment is a higher-level controller that manages </a:t>
            </a:r>
            <a:r>
              <a:rPr lang="en-US" sz="2400" dirty="0" err="1"/>
              <a:t>ReplicaSets</a:t>
            </a:r>
            <a:r>
              <a:rPr lang="en-US" sz="2400" dirty="0"/>
              <a:t> and provides declarative updates to Pods along with a lot of other useful features.</a:t>
            </a:r>
          </a:p>
          <a:p>
            <a:r>
              <a:rPr lang="en-US" sz="2400" dirty="0"/>
              <a:t>You describe a desired state in a Deployment, and the Deployment Controller changes the actual state to the desired state at a controlled rate</a:t>
            </a:r>
          </a:p>
          <a:p>
            <a:r>
              <a:rPr lang="en-US" sz="2400" dirty="0"/>
              <a:t>Deployments provide </a:t>
            </a:r>
            <a:r>
              <a:rPr lang="en-US" sz="2400" dirty="0" err="1"/>
              <a:t>finegrained</a:t>
            </a:r>
            <a:r>
              <a:rPr lang="en-US" sz="2400" dirty="0"/>
              <a:t> control over how and when a new pod version is rolled out as well as rolled back to a previous state </a:t>
            </a:r>
          </a:p>
        </p:txBody>
      </p:sp>
      <p:pic>
        <p:nvPicPr>
          <p:cNvPr id="5" name="Picture 4">
            <a:extLst>
              <a:ext uri="{FF2B5EF4-FFF2-40B4-BE49-F238E27FC236}">
                <a16:creationId xmlns:a16="http://schemas.microsoft.com/office/drawing/2014/main" id="{C35B6652-0B47-B1BC-86E6-79AAA0B38A36}"/>
              </a:ext>
            </a:extLst>
          </p:cNvPr>
          <p:cNvPicPr>
            <a:picLocks noChangeAspect="1"/>
          </p:cNvPicPr>
          <p:nvPr/>
        </p:nvPicPr>
        <p:blipFill>
          <a:blip r:embed="rId3"/>
          <a:stretch>
            <a:fillRect/>
          </a:stretch>
        </p:blipFill>
        <p:spPr>
          <a:xfrm>
            <a:off x="8047226" y="844906"/>
            <a:ext cx="3407268" cy="5761265"/>
          </a:xfrm>
          <a:prstGeom prst="rect">
            <a:avLst/>
          </a:prstGeom>
        </p:spPr>
      </p:pic>
    </p:spTree>
    <p:extLst>
      <p:ext uri="{BB962C8B-B14F-4D97-AF65-F5344CB8AC3E}">
        <p14:creationId xmlns:p14="http://schemas.microsoft.com/office/powerpoint/2010/main" val="349447801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Deployments at Work</a:t>
            </a:r>
          </a:p>
        </p:txBody>
      </p:sp>
      <p:sp>
        <p:nvSpPr>
          <p:cNvPr id="3" name="Content Placeholder 2">
            <a:extLst>
              <a:ext uri="{FF2B5EF4-FFF2-40B4-BE49-F238E27FC236}">
                <a16:creationId xmlns:a16="http://schemas.microsoft.com/office/drawing/2014/main" id="{458EA9B3-6136-61A6-26E9-F9F42D847D9D}"/>
              </a:ext>
            </a:extLst>
          </p:cNvPr>
          <p:cNvSpPr>
            <a:spLocks noGrp="1"/>
          </p:cNvSpPr>
          <p:nvPr>
            <p:ph sz="quarter" idx="12"/>
          </p:nvPr>
        </p:nvSpPr>
        <p:spPr>
          <a:xfrm>
            <a:off x="588263" y="1178313"/>
            <a:ext cx="4877197" cy="4185761"/>
          </a:xfrm>
        </p:spPr>
        <p:txBody>
          <a:bodyPr/>
          <a:lstStyle/>
          <a:p>
            <a:pPr marL="457200" indent="-457200">
              <a:buFont typeface="+mj-lt"/>
              <a:buAutoNum type="arabicPeriod"/>
            </a:pPr>
            <a:r>
              <a:rPr lang="en-US" sz="2000" dirty="0"/>
              <a:t>Let’s say we are running a deployment with 2 replicas of a pod. For illustration, our deployment is designated with a </a:t>
            </a:r>
            <a:r>
              <a:rPr lang="en-US" sz="2000" dirty="0">
                <a:highlight>
                  <a:srgbClr val="FFFF00"/>
                </a:highlight>
              </a:rPr>
              <a:t>yellow</a:t>
            </a:r>
            <a:r>
              <a:rPr lang="en-US" sz="2000" dirty="0"/>
              <a:t> background. </a:t>
            </a:r>
          </a:p>
          <a:p>
            <a:pPr marL="457200" indent="-457200">
              <a:buFont typeface="+mj-lt"/>
              <a:buAutoNum type="arabicPeriod"/>
            </a:pPr>
            <a:r>
              <a:rPr lang="en-US" sz="2000" dirty="0"/>
              <a:t>Developer makes the change to the deployment image tag and to sets the background to </a:t>
            </a:r>
            <a:r>
              <a:rPr lang="en-US" sz="2000" dirty="0">
                <a:highlight>
                  <a:srgbClr val="00FF00"/>
                </a:highlight>
              </a:rPr>
              <a:t>green</a:t>
            </a:r>
            <a:r>
              <a:rPr lang="en-US" sz="2000" dirty="0"/>
              <a:t>. </a:t>
            </a:r>
          </a:p>
          <a:p>
            <a:pPr marL="457200" indent="-457200">
              <a:buFont typeface="+mj-lt"/>
              <a:buAutoNum type="arabicPeriod"/>
            </a:pPr>
            <a:r>
              <a:rPr lang="en-US" sz="2000" dirty="0"/>
              <a:t>The Deployment creates a </a:t>
            </a:r>
            <a:r>
              <a:rPr lang="en-US" sz="2000" dirty="0" err="1"/>
              <a:t>ReplicaSet</a:t>
            </a:r>
            <a:r>
              <a:rPr lang="en-US" sz="2000" dirty="0"/>
              <a:t> v2, which will create 2 new Pods with the updated image. </a:t>
            </a:r>
          </a:p>
          <a:p>
            <a:pPr marL="457200" indent="-457200">
              <a:buFont typeface="+mj-lt"/>
              <a:buAutoNum type="arabicPeriod"/>
            </a:pPr>
            <a:r>
              <a:rPr lang="en-US" sz="2000" dirty="0"/>
              <a:t>Once the new Pods are up and running, the Pods attached to </a:t>
            </a:r>
            <a:r>
              <a:rPr lang="en-US" sz="2000" dirty="0" err="1"/>
              <a:t>ReplicaSet</a:t>
            </a:r>
            <a:r>
              <a:rPr lang="en-US" sz="2000" dirty="0"/>
              <a:t> v1 are deleted</a:t>
            </a:r>
          </a:p>
        </p:txBody>
      </p:sp>
      <p:pic>
        <p:nvPicPr>
          <p:cNvPr id="6" name="Picture 5">
            <a:extLst>
              <a:ext uri="{FF2B5EF4-FFF2-40B4-BE49-F238E27FC236}">
                <a16:creationId xmlns:a16="http://schemas.microsoft.com/office/drawing/2014/main" id="{C1959187-CDC6-FF41-7D3C-3C822801334D}"/>
              </a:ext>
            </a:extLst>
          </p:cNvPr>
          <p:cNvPicPr>
            <a:picLocks noChangeAspect="1"/>
          </p:cNvPicPr>
          <p:nvPr/>
        </p:nvPicPr>
        <p:blipFill>
          <a:blip r:embed="rId3"/>
          <a:stretch>
            <a:fillRect/>
          </a:stretch>
        </p:blipFill>
        <p:spPr>
          <a:xfrm>
            <a:off x="5722313" y="1123889"/>
            <a:ext cx="6275778" cy="4610221"/>
          </a:xfrm>
          <a:prstGeom prst="rect">
            <a:avLst/>
          </a:prstGeom>
        </p:spPr>
      </p:pic>
    </p:spTree>
    <p:extLst>
      <p:ext uri="{BB962C8B-B14F-4D97-AF65-F5344CB8AC3E}">
        <p14:creationId xmlns:p14="http://schemas.microsoft.com/office/powerpoint/2010/main" val="20619921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CC80-65C8-5557-8D3F-1DFE8EB22F0E}"/>
              </a:ext>
            </a:extLst>
          </p:cNvPr>
          <p:cNvSpPr>
            <a:spLocks noGrp="1"/>
          </p:cNvSpPr>
          <p:nvPr>
            <p:ph type="title"/>
          </p:nvPr>
        </p:nvSpPr>
        <p:spPr/>
        <p:txBody>
          <a:bodyPr/>
          <a:lstStyle/>
          <a:p>
            <a:r>
              <a:rPr lang="en-US" dirty="0">
                <a:solidFill>
                  <a:schemeClr val="accent1">
                    <a:lumMod val="60000"/>
                    <a:lumOff val="40000"/>
                  </a:schemeClr>
                </a:solidFill>
              </a:rPr>
              <a:t>Agenda</a:t>
            </a:r>
          </a:p>
        </p:txBody>
      </p:sp>
      <p:sp>
        <p:nvSpPr>
          <p:cNvPr id="5" name="Text Placeholder 4">
            <a:extLst>
              <a:ext uri="{FF2B5EF4-FFF2-40B4-BE49-F238E27FC236}">
                <a16:creationId xmlns:a16="http://schemas.microsoft.com/office/drawing/2014/main" id="{6D037D80-8A4A-3902-9537-7FA829218142}"/>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sz="2800" dirty="0"/>
              <a:t>Introduction to Kubernetes</a:t>
            </a:r>
          </a:p>
          <a:p>
            <a:pPr marL="457200" indent="-457200">
              <a:buFont typeface="Arial" panose="020B0604020202020204" pitchFamily="34" charset="0"/>
              <a:buChar char="•"/>
            </a:pPr>
            <a:r>
              <a:rPr lang="en-US" sz="2800" dirty="0"/>
              <a:t>Kubernetes Clusters </a:t>
            </a:r>
          </a:p>
          <a:p>
            <a:pPr marL="457200" indent="-457200">
              <a:buFont typeface="Arial" panose="020B0604020202020204" pitchFamily="34" charset="0"/>
              <a:buChar char="•"/>
            </a:pPr>
            <a:r>
              <a:rPr lang="en-US" sz="2800" dirty="0"/>
              <a:t>Pods, Replica Sets and Deployments </a:t>
            </a:r>
          </a:p>
          <a:p>
            <a:pPr marL="457200" indent="-457200">
              <a:buFont typeface="Arial" panose="020B0604020202020204" pitchFamily="34" charset="0"/>
              <a:buChar char="•"/>
            </a:pPr>
            <a:r>
              <a:rPr lang="en-US" sz="2800" dirty="0"/>
              <a:t>Deployment Strategies </a:t>
            </a:r>
          </a:p>
          <a:p>
            <a:pPr marL="457200" indent="-457200">
              <a:buFont typeface="Arial" panose="020B0604020202020204" pitchFamily="34" charset="0"/>
              <a:buChar char="•"/>
            </a:pPr>
            <a:r>
              <a:rPr lang="en-US" sz="2800" dirty="0"/>
              <a:t>Networking Services</a:t>
            </a:r>
          </a:p>
          <a:p>
            <a:pPr marL="457200" indent="-457200">
              <a:buFont typeface="Arial" panose="020B0604020202020204" pitchFamily="34" charset="0"/>
              <a:buChar char="•"/>
            </a:pPr>
            <a:r>
              <a:rPr lang="en-US" sz="2800" dirty="0"/>
              <a:t>Namespaces</a:t>
            </a:r>
          </a:p>
          <a:p>
            <a:pPr marL="457200" indent="-457200">
              <a:buFont typeface="Arial" panose="020B0604020202020204" pitchFamily="34" charset="0"/>
              <a:buChar char="•"/>
            </a:pPr>
            <a:r>
              <a:rPr lang="en-US" dirty="0"/>
              <a:t>ACR</a:t>
            </a:r>
          </a:p>
          <a:p>
            <a:pPr marL="457200" indent="-457200">
              <a:buFont typeface="Arial" panose="020B0604020202020204" pitchFamily="34" charset="0"/>
              <a:buChar char="•"/>
            </a:pPr>
            <a:r>
              <a:rPr lang="en-US" dirty="0"/>
              <a:t>Azure Monitor, Log Analytics workspace</a:t>
            </a:r>
          </a:p>
          <a:p>
            <a:pPr marL="457200" indent="-457200">
              <a:buFont typeface="Arial" panose="020B0604020202020204" pitchFamily="34" charset="0"/>
              <a:buChar char="•"/>
            </a:pPr>
            <a:r>
              <a:rPr lang="en-US" dirty="0"/>
              <a:t>Container Insights</a:t>
            </a:r>
          </a:p>
        </p:txBody>
      </p:sp>
    </p:spTree>
    <p:extLst>
      <p:ext uri="{BB962C8B-B14F-4D97-AF65-F5344CB8AC3E}">
        <p14:creationId xmlns:p14="http://schemas.microsoft.com/office/powerpoint/2010/main" val="39220942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Natively Supported Deployment Strategies</a:t>
            </a:r>
          </a:p>
        </p:txBody>
      </p:sp>
      <p:sp>
        <p:nvSpPr>
          <p:cNvPr id="3" name="Content Placeholder 2">
            <a:extLst>
              <a:ext uri="{FF2B5EF4-FFF2-40B4-BE49-F238E27FC236}">
                <a16:creationId xmlns:a16="http://schemas.microsoft.com/office/drawing/2014/main" id="{458EA9B3-6136-61A6-26E9-F9F42D847D9D}"/>
              </a:ext>
            </a:extLst>
          </p:cNvPr>
          <p:cNvSpPr>
            <a:spLocks noGrp="1"/>
          </p:cNvSpPr>
          <p:nvPr>
            <p:ph sz="quarter" idx="12"/>
          </p:nvPr>
        </p:nvSpPr>
        <p:spPr>
          <a:xfrm>
            <a:off x="588263" y="1178313"/>
            <a:ext cx="9986668" cy="615553"/>
          </a:xfrm>
        </p:spPr>
        <p:txBody>
          <a:bodyPr/>
          <a:lstStyle/>
          <a:p>
            <a:pPr marL="0" indent="0">
              <a:buNone/>
            </a:pPr>
            <a:r>
              <a:rPr lang="en-US" sz="2000" dirty="0"/>
              <a:t>A deployment strategy is a way to change or upgrade an application. The two directly supported Kubernetes deployment strategies are</a:t>
            </a:r>
          </a:p>
        </p:txBody>
      </p:sp>
      <p:sp>
        <p:nvSpPr>
          <p:cNvPr id="2" name="TextBox 1">
            <a:extLst>
              <a:ext uri="{FF2B5EF4-FFF2-40B4-BE49-F238E27FC236}">
                <a16:creationId xmlns:a16="http://schemas.microsoft.com/office/drawing/2014/main" id="{AAE678E9-FBAE-C150-F020-C27824148CB9}"/>
              </a:ext>
            </a:extLst>
          </p:cNvPr>
          <p:cNvSpPr txBox="1"/>
          <p:nvPr/>
        </p:nvSpPr>
        <p:spPr>
          <a:xfrm>
            <a:off x="588263" y="1991759"/>
            <a:ext cx="4891157" cy="1846659"/>
          </a:xfrm>
          <a:prstGeom prst="rect">
            <a:avLst/>
          </a:prstGeom>
          <a:noFill/>
        </p:spPr>
        <p:txBody>
          <a:bodyPr wrap="square" lIns="0" tIns="0" rIns="0" bIns="0" rtlCol="0">
            <a:spAutoFit/>
          </a:bodyPr>
          <a:lstStyle/>
          <a:p>
            <a:pPr algn="l"/>
            <a:r>
              <a:rPr lang="en-US" sz="2000" b="1" dirty="0"/>
              <a:t>Rolling Update </a:t>
            </a:r>
            <a:r>
              <a:rPr lang="en-US" sz="2000" dirty="0"/>
              <a:t>- Consists of slowly rolling out a new version of an application by replacing instances one after the old version until all the instances are rolled out. This is the default strategy for Kubernetes Deployments when none is specified</a:t>
            </a:r>
          </a:p>
        </p:txBody>
      </p:sp>
      <p:pic>
        <p:nvPicPr>
          <p:cNvPr id="7" name="Picture 6">
            <a:extLst>
              <a:ext uri="{FF2B5EF4-FFF2-40B4-BE49-F238E27FC236}">
                <a16:creationId xmlns:a16="http://schemas.microsoft.com/office/drawing/2014/main" id="{FCDA6648-AF80-DCBF-9C03-73D78FAFD09F}"/>
              </a:ext>
            </a:extLst>
          </p:cNvPr>
          <p:cNvPicPr>
            <a:picLocks noChangeAspect="1"/>
          </p:cNvPicPr>
          <p:nvPr/>
        </p:nvPicPr>
        <p:blipFill>
          <a:blip r:embed="rId3"/>
          <a:stretch>
            <a:fillRect/>
          </a:stretch>
        </p:blipFill>
        <p:spPr>
          <a:xfrm>
            <a:off x="6373873" y="1793866"/>
            <a:ext cx="4958573" cy="4180224"/>
          </a:xfrm>
          <a:prstGeom prst="rect">
            <a:avLst/>
          </a:prstGeom>
        </p:spPr>
      </p:pic>
    </p:spTree>
    <p:extLst>
      <p:ext uri="{BB962C8B-B14F-4D97-AF65-F5344CB8AC3E}">
        <p14:creationId xmlns:p14="http://schemas.microsoft.com/office/powerpoint/2010/main" val="357476666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Natively Supported Deployment Strategies</a:t>
            </a:r>
          </a:p>
        </p:txBody>
      </p:sp>
      <p:sp>
        <p:nvSpPr>
          <p:cNvPr id="2" name="TextBox 1">
            <a:extLst>
              <a:ext uri="{FF2B5EF4-FFF2-40B4-BE49-F238E27FC236}">
                <a16:creationId xmlns:a16="http://schemas.microsoft.com/office/drawing/2014/main" id="{AAE678E9-FBAE-C150-F020-C27824148CB9}"/>
              </a:ext>
            </a:extLst>
          </p:cNvPr>
          <p:cNvSpPr txBox="1"/>
          <p:nvPr/>
        </p:nvSpPr>
        <p:spPr>
          <a:xfrm>
            <a:off x="588263" y="1377505"/>
            <a:ext cx="5812537" cy="1538883"/>
          </a:xfrm>
          <a:prstGeom prst="rect">
            <a:avLst/>
          </a:prstGeom>
          <a:noFill/>
        </p:spPr>
        <p:txBody>
          <a:bodyPr wrap="square" lIns="0" tIns="0" rIns="0" bIns="0" rtlCol="0">
            <a:spAutoFit/>
          </a:bodyPr>
          <a:lstStyle/>
          <a:p>
            <a:pPr algn="l"/>
            <a:r>
              <a:rPr lang="en-US" sz="2000" b="1" dirty="0"/>
              <a:t>Recreate</a:t>
            </a:r>
            <a:r>
              <a:rPr lang="en-US" sz="2000" dirty="0"/>
              <a:t> - Consists of shutting down all instances of the current version, then deploying the new version. This technique implies downtime of the service that depends on both shutdown and boot duration of the application.</a:t>
            </a:r>
          </a:p>
        </p:txBody>
      </p:sp>
      <p:pic>
        <p:nvPicPr>
          <p:cNvPr id="9" name="Picture 8">
            <a:extLst>
              <a:ext uri="{FF2B5EF4-FFF2-40B4-BE49-F238E27FC236}">
                <a16:creationId xmlns:a16="http://schemas.microsoft.com/office/drawing/2014/main" id="{424E6594-17E9-A3AF-6ED1-81D0B6ADA0A8}"/>
              </a:ext>
            </a:extLst>
          </p:cNvPr>
          <p:cNvPicPr>
            <a:picLocks noChangeAspect="1"/>
          </p:cNvPicPr>
          <p:nvPr/>
        </p:nvPicPr>
        <p:blipFill rotWithShape="1">
          <a:blip r:embed="rId3"/>
          <a:srcRect t="4282"/>
          <a:stretch/>
        </p:blipFill>
        <p:spPr>
          <a:xfrm>
            <a:off x="6400800" y="1289957"/>
            <a:ext cx="5530088" cy="5048402"/>
          </a:xfrm>
          <a:prstGeom prst="rect">
            <a:avLst/>
          </a:prstGeom>
        </p:spPr>
      </p:pic>
    </p:spTree>
    <p:extLst>
      <p:ext uri="{BB962C8B-B14F-4D97-AF65-F5344CB8AC3E}">
        <p14:creationId xmlns:p14="http://schemas.microsoft.com/office/powerpoint/2010/main" val="35579904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a:xfrm>
            <a:off x="193040" y="337569"/>
            <a:ext cx="5547360" cy="609398"/>
          </a:xfrm>
        </p:spPr>
        <p:txBody>
          <a:bodyPr/>
          <a:lstStyle/>
          <a:p>
            <a:r>
              <a:rPr lang="en-US" dirty="0"/>
              <a:t>Deployment  Demo</a:t>
            </a:r>
          </a:p>
        </p:txBody>
      </p:sp>
      <p:sp>
        <p:nvSpPr>
          <p:cNvPr id="4" name="TextBox 3">
            <a:extLst>
              <a:ext uri="{FF2B5EF4-FFF2-40B4-BE49-F238E27FC236}">
                <a16:creationId xmlns:a16="http://schemas.microsoft.com/office/drawing/2014/main" id="{71A424CC-AD60-7CA8-BB3F-6A30060DBEA7}"/>
              </a:ext>
            </a:extLst>
          </p:cNvPr>
          <p:cNvSpPr txBox="1"/>
          <p:nvPr/>
        </p:nvSpPr>
        <p:spPr>
          <a:xfrm>
            <a:off x="566420" y="3684955"/>
            <a:ext cx="6761480" cy="646331"/>
          </a:xfrm>
          <a:prstGeom prst="rect">
            <a:avLst/>
          </a:prstGeom>
          <a:noFill/>
        </p:spPr>
        <p:txBody>
          <a:bodyPr wrap="square">
            <a:spAutoFit/>
          </a:bodyPr>
          <a:lstStyle/>
          <a:p>
            <a:r>
              <a:rPr lang="en-US" dirty="0"/>
              <a:t>Module1-instructions</a:t>
            </a:r>
          </a:p>
          <a:p>
            <a:r>
              <a:rPr lang="en-US" dirty="0"/>
              <a:t>Exercise: Working with Deployments</a:t>
            </a:r>
          </a:p>
        </p:txBody>
      </p:sp>
    </p:spTree>
    <p:extLst>
      <p:ext uri="{BB962C8B-B14F-4D97-AF65-F5344CB8AC3E}">
        <p14:creationId xmlns:p14="http://schemas.microsoft.com/office/powerpoint/2010/main" val="162785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Natively Supported Deployment Strategies</a:t>
            </a:r>
          </a:p>
        </p:txBody>
      </p:sp>
      <p:sp>
        <p:nvSpPr>
          <p:cNvPr id="2" name="TextBox 1">
            <a:extLst>
              <a:ext uri="{FF2B5EF4-FFF2-40B4-BE49-F238E27FC236}">
                <a16:creationId xmlns:a16="http://schemas.microsoft.com/office/drawing/2014/main" id="{AAE678E9-FBAE-C150-F020-C27824148CB9}"/>
              </a:ext>
            </a:extLst>
          </p:cNvPr>
          <p:cNvSpPr txBox="1"/>
          <p:nvPr/>
        </p:nvSpPr>
        <p:spPr>
          <a:xfrm>
            <a:off x="588263" y="1377505"/>
            <a:ext cx="5812537" cy="1538883"/>
          </a:xfrm>
          <a:prstGeom prst="rect">
            <a:avLst/>
          </a:prstGeom>
          <a:noFill/>
        </p:spPr>
        <p:txBody>
          <a:bodyPr wrap="square" lIns="0" tIns="0" rIns="0" bIns="0" rtlCol="0">
            <a:spAutoFit/>
          </a:bodyPr>
          <a:lstStyle/>
          <a:p>
            <a:pPr algn="l"/>
            <a:r>
              <a:rPr lang="en-US" sz="2000" b="1" dirty="0"/>
              <a:t>Recreate</a:t>
            </a:r>
            <a:r>
              <a:rPr lang="en-US" sz="2000" dirty="0"/>
              <a:t> - Consists of shutting down all instances of the current version, then deploying the new version. This technique implies downtime of the service that depends on both shutdown and boot duration of the application.</a:t>
            </a:r>
          </a:p>
        </p:txBody>
      </p:sp>
      <p:pic>
        <p:nvPicPr>
          <p:cNvPr id="9" name="Picture 8">
            <a:extLst>
              <a:ext uri="{FF2B5EF4-FFF2-40B4-BE49-F238E27FC236}">
                <a16:creationId xmlns:a16="http://schemas.microsoft.com/office/drawing/2014/main" id="{424E6594-17E9-A3AF-6ED1-81D0B6ADA0A8}"/>
              </a:ext>
            </a:extLst>
          </p:cNvPr>
          <p:cNvPicPr>
            <a:picLocks noChangeAspect="1"/>
          </p:cNvPicPr>
          <p:nvPr/>
        </p:nvPicPr>
        <p:blipFill rotWithShape="1">
          <a:blip r:embed="rId3"/>
          <a:srcRect t="4282"/>
          <a:stretch/>
        </p:blipFill>
        <p:spPr>
          <a:xfrm>
            <a:off x="6400800" y="1289957"/>
            <a:ext cx="5530088" cy="5048402"/>
          </a:xfrm>
          <a:prstGeom prst="rect">
            <a:avLst/>
          </a:prstGeom>
        </p:spPr>
      </p:pic>
    </p:spTree>
    <p:extLst>
      <p:ext uri="{BB962C8B-B14F-4D97-AF65-F5344CB8AC3E}">
        <p14:creationId xmlns:p14="http://schemas.microsoft.com/office/powerpoint/2010/main" val="13614218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dirty="0">
                <a:ln w="3175">
                  <a:noFill/>
                </a:ln>
                <a:solidFill>
                  <a:schemeClr val="accent1">
                    <a:lumMod val="60000"/>
                    <a:lumOff val="40000"/>
                  </a:schemeClr>
                </a:solidFill>
                <a:effectLst/>
                <a:latin typeface="+mj-lt"/>
                <a:ea typeface="+mn-ea"/>
                <a:cs typeface="Segoe UI" pitchFamily="34" charset="0"/>
              </a:rPr>
              <a:t>Advanced Deployment Strategies</a:t>
            </a:r>
          </a:p>
        </p:txBody>
      </p:sp>
      <p:graphicFrame>
        <p:nvGraphicFramePr>
          <p:cNvPr id="6" name="TextBox 1">
            <a:extLst>
              <a:ext uri="{FF2B5EF4-FFF2-40B4-BE49-F238E27FC236}">
                <a16:creationId xmlns:a16="http://schemas.microsoft.com/office/drawing/2014/main" id="{C325724D-FC32-B1FF-C061-BC2C669DB55D}"/>
              </a:ext>
            </a:extLst>
          </p:cNvPr>
          <p:cNvGraphicFramePr/>
          <p:nvPr>
            <p:extLst>
              <p:ext uri="{D42A27DB-BD31-4B8C-83A1-F6EECF244321}">
                <p14:modId xmlns:p14="http://schemas.microsoft.com/office/powerpoint/2010/main" val="49286544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626636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C9B5-5486-08C9-E9AA-3DB7C0B7AD8C}"/>
              </a:ext>
            </a:extLst>
          </p:cNvPr>
          <p:cNvSpPr>
            <a:spLocks noGrp="1"/>
          </p:cNvSpPr>
          <p:nvPr>
            <p:ph type="title"/>
          </p:nvPr>
        </p:nvSpPr>
        <p:spPr>
          <a:xfrm>
            <a:off x="588263" y="585788"/>
            <a:ext cx="3182027" cy="5683250"/>
          </a:xfrm>
        </p:spPr>
        <p:txBody>
          <a:bodyPr wrap="square" anchor="ctr">
            <a:normAutofit/>
          </a:bodyPr>
          <a:lstStyle/>
          <a:p>
            <a:r>
              <a:rPr lang="en-US" dirty="0">
                <a:solidFill>
                  <a:srgbClr val="0078D4"/>
                </a:solidFill>
              </a:rPr>
              <a:t>Expose Cluster</a:t>
            </a:r>
          </a:p>
        </p:txBody>
      </p:sp>
      <p:sp>
        <p:nvSpPr>
          <p:cNvPr id="7" name="Subtitle 2">
            <a:extLst>
              <a:ext uri="{FF2B5EF4-FFF2-40B4-BE49-F238E27FC236}">
                <a16:creationId xmlns:a16="http://schemas.microsoft.com/office/drawing/2014/main" id="{99D16068-9269-700B-820F-F099450AE786}"/>
              </a:ext>
            </a:extLst>
          </p:cNvPr>
          <p:cNvSpPr>
            <a:spLocks noGrp="1"/>
          </p:cNvSpPr>
          <p:nvPr>
            <p:ph type="body" sz="quarter" idx="11"/>
          </p:nvPr>
        </p:nvSpPr>
        <p:spPr>
          <a:xfrm>
            <a:off x="4941888" y="585788"/>
            <a:ext cx="6667500" cy="5683249"/>
          </a:xfrm>
        </p:spPr>
        <p:txBody>
          <a:bodyPr wrap="square" anchor="ctr">
            <a:normAutofit/>
          </a:bodyPr>
          <a:lstStyle/>
          <a:p>
            <a:r>
              <a:rPr lang="en-US" dirty="0"/>
              <a:t>Kubernetes Service  &amp; Ingress</a:t>
            </a:r>
          </a:p>
        </p:txBody>
      </p:sp>
    </p:spTree>
    <p:extLst>
      <p:ext uri="{BB962C8B-B14F-4D97-AF65-F5344CB8AC3E}">
        <p14:creationId xmlns:p14="http://schemas.microsoft.com/office/powerpoint/2010/main" val="32652848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Services</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4200" y="1435100"/>
            <a:ext cx="10927443" cy="4965700"/>
          </a:xfrm>
        </p:spPr>
        <p:txBody>
          <a:bodyPr wrap="square">
            <a:noAutofit/>
          </a:bodyPr>
          <a:lstStyle/>
          <a:p>
            <a:r>
              <a:rPr lang="en-US" sz="2400" dirty="0"/>
              <a:t>A </a:t>
            </a:r>
            <a:r>
              <a:rPr lang="en-US" sz="2400" b="1" dirty="0"/>
              <a:t>Service</a:t>
            </a:r>
            <a:r>
              <a:rPr lang="en-US" sz="2400" dirty="0"/>
              <a:t> is an abstraction that defines a logical set of </a:t>
            </a:r>
            <a:r>
              <a:rPr lang="en-US" sz="2400" dirty="0" err="1"/>
              <a:t>looselycoupled</a:t>
            </a:r>
            <a:r>
              <a:rPr lang="en-US" sz="2400" dirty="0"/>
              <a:t> PODs and a policy by which to access them as a network service. </a:t>
            </a:r>
          </a:p>
          <a:p>
            <a:pPr lvl="1"/>
            <a:r>
              <a:rPr lang="en-US" dirty="0"/>
              <a:t>Use </a:t>
            </a:r>
            <a:r>
              <a:rPr lang="en-US" u="sng" dirty="0"/>
              <a:t>selectors</a:t>
            </a:r>
            <a:r>
              <a:rPr lang="en-US" dirty="0"/>
              <a:t> to define which pods to include. </a:t>
            </a:r>
          </a:p>
          <a:p>
            <a:pPr lvl="1"/>
            <a:r>
              <a:rPr lang="en-US" dirty="0"/>
              <a:t>Services load balance traffic to Pod replicas (Layer 4) </a:t>
            </a:r>
          </a:p>
          <a:p>
            <a:pPr lvl="1"/>
            <a:r>
              <a:rPr lang="en-US" dirty="0"/>
              <a:t>Maps external ports to target (container) ports </a:t>
            </a:r>
          </a:p>
          <a:p>
            <a:pPr lvl="1"/>
            <a:r>
              <a:rPr lang="en-US" dirty="0"/>
              <a:t>Exposes Pods to traffic outside the cluster. </a:t>
            </a:r>
          </a:p>
          <a:p>
            <a:r>
              <a:rPr lang="en-US" sz="2400" dirty="0"/>
              <a:t>Kubernetes creates an </a:t>
            </a:r>
            <a:r>
              <a:rPr lang="en-US" sz="2400" b="1" dirty="0"/>
              <a:t>Endpoints</a:t>
            </a:r>
            <a:r>
              <a:rPr lang="en-US" sz="2400" dirty="0"/>
              <a:t> object with the same name as the </a:t>
            </a:r>
            <a:r>
              <a:rPr lang="en-US" sz="2400" b="1" dirty="0"/>
              <a:t>Service</a:t>
            </a:r>
            <a:r>
              <a:rPr lang="en-US" sz="2400" dirty="0"/>
              <a:t>. </a:t>
            </a:r>
          </a:p>
          <a:p>
            <a:r>
              <a:rPr lang="en-US" sz="2400" dirty="0"/>
              <a:t>As Pods are deleted and replaced, the </a:t>
            </a:r>
            <a:r>
              <a:rPr lang="en-US" sz="2400" b="1" dirty="0"/>
              <a:t>Endpoints</a:t>
            </a:r>
            <a:r>
              <a:rPr lang="en-US" sz="2400" dirty="0"/>
              <a:t> object is automatically updated with the new Pods’ IP addresses, as soon as those Pods go into a </a:t>
            </a:r>
            <a:r>
              <a:rPr lang="en-US" sz="2400" b="1" dirty="0"/>
              <a:t>Ready (Running) </a:t>
            </a:r>
            <a:r>
              <a:rPr lang="en-US" sz="2400" dirty="0"/>
              <a:t>state. </a:t>
            </a:r>
          </a:p>
          <a:p>
            <a:r>
              <a:rPr lang="en-US" sz="2400" dirty="0"/>
              <a:t>This allows the Service’s load balancer to immediately know which Pods it has to choose from when routing incoming traffic. </a:t>
            </a:r>
          </a:p>
        </p:txBody>
      </p:sp>
    </p:spTree>
    <p:extLst>
      <p:ext uri="{BB962C8B-B14F-4D97-AF65-F5344CB8AC3E}">
        <p14:creationId xmlns:p14="http://schemas.microsoft.com/office/powerpoint/2010/main" val="28469640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Services at Work</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4201" y="1435100"/>
            <a:ext cx="5816599" cy="3688332"/>
          </a:xfrm>
        </p:spPr>
        <p:txBody>
          <a:bodyPr wrap="square">
            <a:noAutofit/>
          </a:bodyPr>
          <a:lstStyle/>
          <a:p>
            <a:r>
              <a:rPr lang="en-US" sz="2400" dirty="0"/>
              <a:t>You don't need to modify your application to use an unfamiliar service discovery mechanism. </a:t>
            </a:r>
          </a:p>
          <a:p>
            <a:r>
              <a:rPr lang="en-US" sz="2400" dirty="0"/>
              <a:t>Unlike Pods, Service names/IPs don’t change, so they can be used for reliable routing configurations.</a:t>
            </a:r>
          </a:p>
        </p:txBody>
      </p:sp>
      <p:pic>
        <p:nvPicPr>
          <p:cNvPr id="3" name="Picture 2">
            <a:extLst>
              <a:ext uri="{FF2B5EF4-FFF2-40B4-BE49-F238E27FC236}">
                <a16:creationId xmlns:a16="http://schemas.microsoft.com/office/drawing/2014/main" id="{0C908AD1-C7E4-827A-1EEC-EB331A8D2184}"/>
              </a:ext>
            </a:extLst>
          </p:cNvPr>
          <p:cNvPicPr>
            <a:picLocks noChangeAspect="1"/>
          </p:cNvPicPr>
          <p:nvPr/>
        </p:nvPicPr>
        <p:blipFill>
          <a:blip r:embed="rId3"/>
          <a:stretch>
            <a:fillRect/>
          </a:stretch>
        </p:blipFill>
        <p:spPr>
          <a:xfrm>
            <a:off x="6238074" y="168420"/>
            <a:ext cx="5816599" cy="5678343"/>
          </a:xfrm>
          <a:prstGeom prst="rect">
            <a:avLst/>
          </a:prstGeom>
        </p:spPr>
      </p:pic>
    </p:spTree>
    <p:extLst>
      <p:ext uri="{BB962C8B-B14F-4D97-AF65-F5344CB8AC3E}">
        <p14:creationId xmlns:p14="http://schemas.microsoft.com/office/powerpoint/2010/main" val="21217034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Services Types -</a:t>
            </a:r>
            <a:r>
              <a:rPr lang="en-US" dirty="0" err="1">
                <a:solidFill>
                  <a:schemeClr val="accent1">
                    <a:lumMod val="60000"/>
                    <a:lumOff val="40000"/>
                  </a:schemeClr>
                </a:solidFill>
              </a:rPr>
              <a:t>ClusterIP</a:t>
            </a:r>
            <a:endParaRPr lang="en-US" dirty="0">
              <a:solidFill>
                <a:schemeClr val="accent1">
                  <a:lumMod val="60000"/>
                  <a:lumOff val="40000"/>
                </a:schemeClr>
              </a:solidFill>
            </a:endParaRP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4201" y="1435100"/>
            <a:ext cx="5816599" cy="3688332"/>
          </a:xfrm>
        </p:spPr>
        <p:txBody>
          <a:bodyPr wrap="square">
            <a:noAutofit/>
          </a:bodyPr>
          <a:lstStyle/>
          <a:p>
            <a:r>
              <a:rPr lang="en-US" sz="2400" b="1" u="sng" dirty="0" err="1"/>
              <a:t>ClusterIP</a:t>
            </a:r>
            <a:r>
              <a:rPr lang="en-US" sz="2400" dirty="0"/>
              <a:t> – An internal IP address for use within the Kubernetes cluster. </a:t>
            </a:r>
          </a:p>
          <a:p>
            <a:r>
              <a:rPr lang="en-US" sz="2400" dirty="0"/>
              <a:t>Used for internal communications between workloads within the cluster. </a:t>
            </a:r>
          </a:p>
          <a:p>
            <a:r>
              <a:rPr lang="en-US" sz="2400" dirty="0"/>
              <a:t>Default service type when one is not specified. </a:t>
            </a:r>
          </a:p>
        </p:txBody>
      </p:sp>
      <p:pic>
        <p:nvPicPr>
          <p:cNvPr id="5" name="Picture 4">
            <a:extLst>
              <a:ext uri="{FF2B5EF4-FFF2-40B4-BE49-F238E27FC236}">
                <a16:creationId xmlns:a16="http://schemas.microsoft.com/office/drawing/2014/main" id="{128B8018-F58C-0E3F-EAE6-71B9D685F167}"/>
              </a:ext>
            </a:extLst>
          </p:cNvPr>
          <p:cNvPicPr>
            <a:picLocks noChangeAspect="1"/>
          </p:cNvPicPr>
          <p:nvPr/>
        </p:nvPicPr>
        <p:blipFill>
          <a:blip r:embed="rId3"/>
          <a:stretch>
            <a:fillRect/>
          </a:stretch>
        </p:blipFill>
        <p:spPr>
          <a:xfrm>
            <a:off x="6792229" y="64728"/>
            <a:ext cx="5160285" cy="4468607"/>
          </a:xfrm>
          <a:prstGeom prst="rect">
            <a:avLst/>
          </a:prstGeom>
        </p:spPr>
      </p:pic>
      <p:pic>
        <p:nvPicPr>
          <p:cNvPr id="8" name="Picture 7">
            <a:extLst>
              <a:ext uri="{FF2B5EF4-FFF2-40B4-BE49-F238E27FC236}">
                <a16:creationId xmlns:a16="http://schemas.microsoft.com/office/drawing/2014/main" id="{72F45F97-07A0-7C37-24E9-5AC1A1659C72}"/>
              </a:ext>
            </a:extLst>
          </p:cNvPr>
          <p:cNvPicPr>
            <a:picLocks noChangeAspect="1"/>
          </p:cNvPicPr>
          <p:nvPr/>
        </p:nvPicPr>
        <p:blipFill rotWithShape="1">
          <a:blip r:embed="rId4"/>
          <a:srcRect l="13014" t="9468" r="15460" b="10702"/>
          <a:stretch/>
        </p:blipFill>
        <p:spPr>
          <a:xfrm>
            <a:off x="3492500" y="4016829"/>
            <a:ext cx="2908300" cy="2677885"/>
          </a:xfrm>
          <a:prstGeom prst="rect">
            <a:avLst/>
          </a:prstGeom>
        </p:spPr>
      </p:pic>
    </p:spTree>
    <p:extLst>
      <p:ext uri="{BB962C8B-B14F-4D97-AF65-F5344CB8AC3E}">
        <p14:creationId xmlns:p14="http://schemas.microsoft.com/office/powerpoint/2010/main" val="36220638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Services Types -</a:t>
            </a:r>
            <a:r>
              <a:rPr lang="en-US" dirty="0" err="1">
                <a:solidFill>
                  <a:schemeClr val="accent1">
                    <a:lumMod val="60000"/>
                    <a:lumOff val="40000"/>
                  </a:schemeClr>
                </a:solidFill>
              </a:rPr>
              <a:t>NodePort</a:t>
            </a:r>
            <a:endParaRPr lang="en-US" dirty="0">
              <a:solidFill>
                <a:schemeClr val="accent1">
                  <a:lumMod val="60000"/>
                  <a:lumOff val="40000"/>
                </a:schemeClr>
              </a:solidFill>
            </a:endParaRP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4201" y="1435100"/>
            <a:ext cx="5816599" cy="3688332"/>
          </a:xfrm>
        </p:spPr>
        <p:txBody>
          <a:bodyPr wrap="square">
            <a:noAutofit/>
          </a:bodyPr>
          <a:lstStyle/>
          <a:p>
            <a:r>
              <a:rPr lang="en-US" sz="2000" b="1" u="sng" dirty="0" err="1"/>
              <a:t>NodePort</a:t>
            </a:r>
            <a:r>
              <a:rPr lang="en-US" sz="2000" dirty="0"/>
              <a:t> - Creates a port mapping to the underlying Node, which allows external access directly to Pods by using the Node IP address (any Node’s IP) and the Node Port. </a:t>
            </a:r>
          </a:p>
          <a:p>
            <a:r>
              <a:rPr lang="en-US" sz="2000" dirty="0"/>
              <a:t>Used in on-premise Kubernetes clusters to expose services for external access. </a:t>
            </a:r>
          </a:p>
          <a:p>
            <a:r>
              <a:rPr lang="en-US" sz="2000" dirty="0"/>
              <a:t>Only practical in AKS clusters when the Nodes’ IP addresses are externally accessible, such as for Game Servers. Can be configured during cluster creation using this parameter: </a:t>
            </a:r>
          </a:p>
          <a:p>
            <a:pPr marL="0" indent="0">
              <a:buNone/>
            </a:pPr>
            <a:r>
              <a:rPr lang="en-US" sz="2000" dirty="0">
                <a:solidFill>
                  <a:schemeClr val="accent1"/>
                </a:solidFill>
              </a:rPr>
              <a:t>     </a:t>
            </a:r>
            <a:r>
              <a:rPr lang="en-US" sz="2000" b="1" dirty="0">
                <a:solidFill>
                  <a:schemeClr val="accent1"/>
                </a:solidFill>
              </a:rPr>
              <a:t>--enable-node-public-</a:t>
            </a:r>
            <a:r>
              <a:rPr lang="en-US" sz="2000" b="1" dirty="0" err="1">
                <a:solidFill>
                  <a:schemeClr val="accent1"/>
                </a:solidFill>
              </a:rPr>
              <a:t>ip</a:t>
            </a:r>
            <a:r>
              <a:rPr lang="en-US" sz="2000" b="1" dirty="0">
                <a:solidFill>
                  <a:schemeClr val="accent1"/>
                </a:solidFill>
              </a:rPr>
              <a:t> </a:t>
            </a:r>
          </a:p>
        </p:txBody>
      </p:sp>
      <p:pic>
        <p:nvPicPr>
          <p:cNvPr id="3" name="Picture 2">
            <a:extLst>
              <a:ext uri="{FF2B5EF4-FFF2-40B4-BE49-F238E27FC236}">
                <a16:creationId xmlns:a16="http://schemas.microsoft.com/office/drawing/2014/main" id="{EFD71DF5-611F-8095-35A4-30CDE3474849}"/>
              </a:ext>
            </a:extLst>
          </p:cNvPr>
          <p:cNvPicPr>
            <a:picLocks noChangeAspect="1"/>
          </p:cNvPicPr>
          <p:nvPr/>
        </p:nvPicPr>
        <p:blipFill>
          <a:blip r:embed="rId3"/>
          <a:stretch>
            <a:fillRect/>
          </a:stretch>
        </p:blipFill>
        <p:spPr>
          <a:xfrm>
            <a:off x="6639764" y="816389"/>
            <a:ext cx="4963973" cy="4580204"/>
          </a:xfrm>
          <a:prstGeom prst="rect">
            <a:avLst/>
          </a:prstGeom>
        </p:spPr>
      </p:pic>
    </p:spTree>
    <p:extLst>
      <p:ext uri="{BB962C8B-B14F-4D97-AF65-F5344CB8AC3E}">
        <p14:creationId xmlns:p14="http://schemas.microsoft.com/office/powerpoint/2010/main" val="14316873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55995" y="620827"/>
            <a:ext cx="9796864" cy="402302"/>
          </a:xfrm>
        </p:spPr>
        <p:txBody>
          <a:bodyPr wrap="square">
            <a:spAutoFit/>
          </a:bodyPr>
          <a:lstStyle/>
          <a:p>
            <a:r>
              <a:rPr lang="en-US" dirty="0">
                <a:solidFill>
                  <a:schemeClr val="accent1">
                    <a:lumMod val="60000"/>
                    <a:lumOff val="40000"/>
                  </a:schemeClr>
                </a:solidFill>
              </a:rPr>
              <a:t>What is a container?</a:t>
            </a:r>
          </a:p>
        </p:txBody>
      </p:sp>
      <p:grpSp>
        <p:nvGrpSpPr>
          <p:cNvPr id="2" name="Group 1" descr="imaghe showing two virtual machines side by side with Guest OS, binaries and libraries and Apps">
            <a:extLst>
              <a:ext uri="{FF2B5EF4-FFF2-40B4-BE49-F238E27FC236}">
                <a16:creationId xmlns:a16="http://schemas.microsoft.com/office/drawing/2014/main" id="{40428A41-0EE5-4B62-B68F-757ABBBFFE65}"/>
              </a:ext>
            </a:extLst>
          </p:cNvPr>
          <p:cNvGrpSpPr/>
          <p:nvPr/>
        </p:nvGrpSpPr>
        <p:grpSpPr>
          <a:xfrm>
            <a:off x="2449688" y="2140813"/>
            <a:ext cx="2949401" cy="1783370"/>
            <a:chOff x="2498808" y="2183244"/>
            <a:chExt cx="3008543" cy="1819130"/>
          </a:xfrm>
        </p:grpSpPr>
        <p:cxnSp>
          <p:nvCxnSpPr>
            <p:cNvPr id="21" name="Straight Connector 20">
              <a:extLst>
                <a:ext uri="{FF2B5EF4-FFF2-40B4-BE49-F238E27FC236}">
                  <a16:creationId xmlns:a16="http://schemas.microsoft.com/office/drawing/2014/main" id="{4D38BB0D-B6EF-47D6-8B82-98163C16A445}"/>
                </a:ext>
              </a:extLst>
            </p:cNvPr>
            <p:cNvCxnSpPr>
              <a:stCxn id="10" idx="2"/>
              <a:endCxn id="51" idx="0"/>
            </p:cNvCxnSpPr>
            <p:nvPr/>
          </p:nvCxnSpPr>
          <p:spPr>
            <a:xfrm>
              <a:off x="3184867" y="2863462"/>
              <a:ext cx="0" cy="67700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6B8656C-576E-47CF-BE72-1DAA0A37EE72}"/>
                </a:ext>
              </a:extLst>
            </p:cNvPr>
            <p:cNvSpPr txBox="1"/>
            <p:nvPr/>
          </p:nvSpPr>
          <p:spPr>
            <a:xfrm>
              <a:off x="2635804" y="298702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Segoe UI Semibold" panose="020B0702040204020203" pitchFamily="34" charset="0"/>
                <a:cs typeface="Segoe UI Semibold" panose="020B0702040204020203" pitchFamily="34" charset="0"/>
              </a:endParaRPr>
            </a:p>
          </p:txBody>
        </p:sp>
        <p:sp>
          <p:nvSpPr>
            <p:cNvPr id="57" name="TextBox 56">
              <a:extLst>
                <a:ext uri="{FF2B5EF4-FFF2-40B4-BE49-F238E27FC236}">
                  <a16:creationId xmlns:a16="http://schemas.microsoft.com/office/drawing/2014/main" id="{A9F4582C-DBCD-43CD-BDEC-796BACEC0122}"/>
                </a:ext>
              </a:extLst>
            </p:cNvPr>
            <p:cNvSpPr txBox="1"/>
            <p:nvPr/>
          </p:nvSpPr>
          <p:spPr>
            <a:xfrm>
              <a:off x="2700155" y="3042304"/>
              <a:ext cx="969422" cy="3323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dirty="0">
                  <a:ln w="3175">
                    <a:noFill/>
                  </a:ln>
                  <a:solidFill>
                    <a:srgbClr val="000000"/>
                  </a:solidFill>
                  <a:latin typeface="Segoe UI Semibold" panose="020B0702040204020203" pitchFamily="34" charset="0"/>
                  <a:cs typeface="Segoe UI Semibold" panose="020B0702040204020203" pitchFamily="34" charset="0"/>
                </a:rPr>
                <a:t>Binaries &amp; libraries</a:t>
              </a:r>
            </a:p>
          </p:txBody>
        </p:sp>
        <p:sp>
          <p:nvSpPr>
            <p:cNvPr id="10" name="TextBox 9">
              <a:extLst>
                <a:ext uri="{FF2B5EF4-FFF2-40B4-BE49-F238E27FC236}">
                  <a16:creationId xmlns:a16="http://schemas.microsoft.com/office/drawing/2014/main" id="{8C7ED48D-7607-49C3-9CA4-E359A936D7E7}"/>
                </a:ext>
              </a:extLst>
            </p:cNvPr>
            <p:cNvSpPr txBox="1"/>
            <p:nvPr/>
          </p:nvSpPr>
          <p:spPr>
            <a:xfrm>
              <a:off x="2636814" y="2561908"/>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algn="ctr" defTabSz="896182">
                <a:spcBef>
                  <a:spcPct val="0"/>
                </a:spcBef>
                <a:defRPr/>
              </a:pPr>
              <a:r>
                <a:rPr lang="en-US" sz="1176">
                  <a:ln w="3175">
                    <a:noFill/>
                  </a:ln>
                  <a:solidFill>
                    <a:srgbClr val="000000"/>
                  </a:solidFill>
                  <a:latin typeface="Segoe UI Semibold" panose="020B0702040204020203" pitchFamily="34" charset="0"/>
                  <a:cs typeface="Segoe UI Semibold" panose="020B0702040204020203" pitchFamily="34" charset="0"/>
                </a:rPr>
                <a:t>App1</a:t>
              </a:r>
            </a:p>
          </p:txBody>
        </p:sp>
        <p:grpSp>
          <p:nvGrpSpPr>
            <p:cNvPr id="6" name="Group 5">
              <a:extLst>
                <a:ext uri="{FF2B5EF4-FFF2-40B4-BE49-F238E27FC236}">
                  <a16:creationId xmlns:a16="http://schemas.microsoft.com/office/drawing/2014/main" id="{AA253574-D6E0-4F49-866B-71F1E55E2E48}"/>
                </a:ext>
              </a:extLst>
            </p:cNvPr>
            <p:cNvGrpSpPr/>
            <p:nvPr/>
          </p:nvGrpSpPr>
          <p:grpSpPr>
            <a:xfrm>
              <a:off x="2636814" y="3540469"/>
              <a:ext cx="1096105" cy="301554"/>
              <a:chOff x="2063827" y="2949939"/>
              <a:chExt cx="1096105" cy="301554"/>
            </a:xfrm>
          </p:grpSpPr>
          <p:sp>
            <p:nvSpPr>
              <p:cNvPr id="51" name="TextBox 50">
                <a:extLst>
                  <a:ext uri="{FF2B5EF4-FFF2-40B4-BE49-F238E27FC236}">
                    <a16:creationId xmlns:a16="http://schemas.microsoft.com/office/drawing/2014/main" id="{C388D19C-10AE-4446-9DE1-BE5371C6E585}"/>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Segoe UI Semibold" panose="020B0702040204020203" pitchFamily="34" charset="0"/>
                  <a:cs typeface="Segoe UI Semibold" panose="020B0702040204020203" pitchFamily="34" charset="0"/>
                </a:endParaRPr>
              </a:p>
            </p:txBody>
          </p:sp>
          <p:sp>
            <p:nvSpPr>
              <p:cNvPr id="52" name="TextBox 51">
                <a:extLst>
                  <a:ext uri="{FF2B5EF4-FFF2-40B4-BE49-F238E27FC236}">
                    <a16:creationId xmlns:a16="http://schemas.microsoft.com/office/drawing/2014/main" id="{D39D6F18-6DFF-4A0F-AFC2-41642FD9580E}"/>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Segoe UI Semibold" panose="020B0702040204020203" pitchFamily="34" charset="0"/>
                  <a:cs typeface="Segoe UI Semibold" panose="020B0702040204020203" pitchFamily="34" charset="0"/>
                </a:endParaRPr>
              </a:p>
            </p:txBody>
          </p:sp>
        </p:grpSp>
        <p:sp>
          <p:nvSpPr>
            <p:cNvPr id="7" name="TextBox 6">
              <a:extLst>
                <a:ext uri="{FF2B5EF4-FFF2-40B4-BE49-F238E27FC236}">
                  <a16:creationId xmlns:a16="http://schemas.microsoft.com/office/drawing/2014/main" id="{E5BB47E9-8789-446A-B075-175AD43CAA3B}"/>
                </a:ext>
              </a:extLst>
            </p:cNvPr>
            <p:cNvSpPr txBox="1"/>
            <p:nvPr/>
          </p:nvSpPr>
          <p:spPr>
            <a:xfrm>
              <a:off x="2700155" y="3587875"/>
              <a:ext cx="969422" cy="1661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a:ln w="3175">
                    <a:noFill/>
                  </a:ln>
                  <a:solidFill>
                    <a:srgbClr val="000000"/>
                  </a:solidFill>
                  <a:latin typeface="Segoe UI Semibold" panose="020B0702040204020203" pitchFamily="34" charset="0"/>
                  <a:cs typeface="Segoe UI Semibold" panose="020B0702040204020203" pitchFamily="34" charset="0"/>
                </a:rPr>
                <a:t>Guest OS</a:t>
              </a:r>
            </a:p>
          </p:txBody>
        </p:sp>
        <p:sp>
          <p:nvSpPr>
            <p:cNvPr id="76" name="Rectangle: Rounded Corners 85">
              <a:extLst>
                <a:ext uri="{FF2B5EF4-FFF2-40B4-BE49-F238E27FC236}">
                  <a16:creationId xmlns:a16="http://schemas.microsoft.com/office/drawing/2014/main" id="{BF92E824-B9E2-4C78-8780-88C2E75C5AFD}"/>
                </a:ext>
              </a:extLst>
            </p:cNvPr>
            <p:cNvSpPr/>
            <p:nvPr/>
          </p:nvSpPr>
          <p:spPr bwMode="auto">
            <a:xfrm>
              <a:off x="2498808"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77" name="Title 1">
              <a:extLst>
                <a:ext uri="{FF2B5EF4-FFF2-40B4-BE49-F238E27FC236}">
                  <a16:creationId xmlns:a16="http://schemas.microsoft.com/office/drawing/2014/main" id="{4738BC7C-A4FA-4257-817C-7A0BE86F8301}"/>
                </a:ext>
              </a:extLst>
            </p:cNvPr>
            <p:cNvSpPr txBox="1">
              <a:spLocks/>
            </p:cNvSpPr>
            <p:nvPr/>
          </p:nvSpPr>
          <p:spPr>
            <a:xfrm>
              <a:off x="2498808" y="2183244"/>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VM</a:t>
              </a:r>
            </a:p>
          </p:txBody>
        </p:sp>
        <p:cxnSp>
          <p:nvCxnSpPr>
            <p:cNvPr id="82" name="Straight Connector 81">
              <a:extLst>
                <a:ext uri="{FF2B5EF4-FFF2-40B4-BE49-F238E27FC236}">
                  <a16:creationId xmlns:a16="http://schemas.microsoft.com/office/drawing/2014/main" id="{596F3FD5-F655-45DA-9D32-9B8952FC7D2E}"/>
                </a:ext>
              </a:extLst>
            </p:cNvPr>
            <p:cNvCxnSpPr>
              <a:stCxn id="84" idx="2"/>
              <a:endCxn id="88" idx="0"/>
            </p:cNvCxnSpPr>
            <p:nvPr/>
          </p:nvCxnSpPr>
          <p:spPr>
            <a:xfrm>
              <a:off x="4821294" y="2863462"/>
              <a:ext cx="0" cy="67700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46BDC6D-5BC1-4B38-BB95-8487E9DB8267}"/>
                </a:ext>
              </a:extLst>
            </p:cNvPr>
            <p:cNvGrpSpPr/>
            <p:nvPr/>
          </p:nvGrpSpPr>
          <p:grpSpPr>
            <a:xfrm>
              <a:off x="4272231" y="2987022"/>
              <a:ext cx="1098124" cy="442962"/>
              <a:chOff x="4272231" y="2998382"/>
              <a:chExt cx="1098124" cy="442962"/>
            </a:xfrm>
          </p:grpSpPr>
          <p:sp>
            <p:nvSpPr>
              <p:cNvPr id="90" name="TextBox 89">
                <a:extLst>
                  <a:ext uri="{FF2B5EF4-FFF2-40B4-BE49-F238E27FC236}">
                    <a16:creationId xmlns:a16="http://schemas.microsoft.com/office/drawing/2014/main" id="{7814086D-763E-47D3-BFF6-79B13B624B8A}"/>
                  </a:ext>
                </a:extLst>
              </p:cNvPr>
              <p:cNvSpPr txBox="1"/>
              <p:nvPr/>
            </p:nvSpPr>
            <p:spPr>
              <a:xfrm>
                <a:off x="4272231"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Segoe UI Semibold" panose="020B0702040204020203" pitchFamily="34" charset="0"/>
                  <a:cs typeface="Segoe UI Semibold" panose="020B0702040204020203" pitchFamily="34" charset="0"/>
                </a:endParaRPr>
              </a:p>
            </p:txBody>
          </p:sp>
          <p:sp>
            <p:nvSpPr>
              <p:cNvPr id="92" name="TextBox 91">
                <a:extLst>
                  <a:ext uri="{FF2B5EF4-FFF2-40B4-BE49-F238E27FC236}">
                    <a16:creationId xmlns:a16="http://schemas.microsoft.com/office/drawing/2014/main" id="{B28A10BF-C3A7-47B4-B7B2-06356183533F}"/>
                  </a:ext>
                </a:extLst>
              </p:cNvPr>
              <p:cNvSpPr txBox="1"/>
              <p:nvPr/>
            </p:nvSpPr>
            <p:spPr>
              <a:xfrm>
                <a:off x="4336582" y="3053664"/>
                <a:ext cx="969422" cy="3323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a:ln w="3175">
                      <a:noFill/>
                    </a:ln>
                    <a:solidFill>
                      <a:srgbClr val="000000"/>
                    </a:solidFill>
                    <a:latin typeface="Segoe UI Semibold" panose="020B0702040204020203" pitchFamily="34" charset="0"/>
                    <a:cs typeface="Segoe UI Semibold" panose="020B0702040204020203" pitchFamily="34" charset="0"/>
                  </a:rPr>
                  <a:t>Binaries &amp; libraries</a:t>
                </a:r>
              </a:p>
            </p:txBody>
          </p:sp>
        </p:grpSp>
        <p:sp>
          <p:nvSpPr>
            <p:cNvPr id="84" name="TextBox 83">
              <a:extLst>
                <a:ext uri="{FF2B5EF4-FFF2-40B4-BE49-F238E27FC236}">
                  <a16:creationId xmlns:a16="http://schemas.microsoft.com/office/drawing/2014/main" id="{9AF0660C-3198-4909-A0AA-E02AFC0379F0}"/>
                </a:ext>
              </a:extLst>
            </p:cNvPr>
            <p:cNvSpPr txBox="1"/>
            <p:nvPr/>
          </p:nvSpPr>
          <p:spPr>
            <a:xfrm>
              <a:off x="4273241" y="2561908"/>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algn="ctr" defTabSz="896182">
                <a:spcBef>
                  <a:spcPct val="0"/>
                </a:spcBef>
                <a:defRPr/>
              </a:pPr>
              <a:r>
                <a:rPr lang="en-US" sz="1176">
                  <a:ln w="3175">
                    <a:noFill/>
                  </a:ln>
                  <a:solidFill>
                    <a:srgbClr val="000000"/>
                  </a:solidFill>
                  <a:latin typeface="Segoe UI Semibold" panose="020B0702040204020203" pitchFamily="34" charset="0"/>
                  <a:cs typeface="Segoe UI Semibold" panose="020B0702040204020203" pitchFamily="34" charset="0"/>
                </a:rPr>
                <a:t>App2</a:t>
              </a:r>
            </a:p>
          </p:txBody>
        </p:sp>
        <p:grpSp>
          <p:nvGrpSpPr>
            <p:cNvPr id="85" name="Group 84">
              <a:extLst>
                <a:ext uri="{FF2B5EF4-FFF2-40B4-BE49-F238E27FC236}">
                  <a16:creationId xmlns:a16="http://schemas.microsoft.com/office/drawing/2014/main" id="{001F867C-AEAD-4171-97CE-06D464DF2379}"/>
                </a:ext>
              </a:extLst>
            </p:cNvPr>
            <p:cNvGrpSpPr/>
            <p:nvPr/>
          </p:nvGrpSpPr>
          <p:grpSpPr>
            <a:xfrm>
              <a:off x="4273241" y="3540469"/>
              <a:ext cx="1096105" cy="301554"/>
              <a:chOff x="2063827" y="2936839"/>
              <a:chExt cx="1096105" cy="301554"/>
            </a:xfrm>
          </p:grpSpPr>
          <p:grpSp>
            <p:nvGrpSpPr>
              <p:cNvPr id="86" name="Group 85">
                <a:extLst>
                  <a:ext uri="{FF2B5EF4-FFF2-40B4-BE49-F238E27FC236}">
                    <a16:creationId xmlns:a16="http://schemas.microsoft.com/office/drawing/2014/main" id="{62F263BD-5485-47EA-918F-438074E28B8F}"/>
                  </a:ext>
                </a:extLst>
              </p:cNvPr>
              <p:cNvGrpSpPr/>
              <p:nvPr/>
            </p:nvGrpSpPr>
            <p:grpSpPr>
              <a:xfrm>
                <a:off x="2063827" y="2936839"/>
                <a:ext cx="1096105" cy="301554"/>
                <a:chOff x="2063827" y="2949939"/>
                <a:chExt cx="1096105" cy="301554"/>
              </a:xfrm>
            </p:grpSpPr>
            <p:sp>
              <p:nvSpPr>
                <p:cNvPr id="88" name="TextBox 87">
                  <a:extLst>
                    <a:ext uri="{FF2B5EF4-FFF2-40B4-BE49-F238E27FC236}">
                      <a16:creationId xmlns:a16="http://schemas.microsoft.com/office/drawing/2014/main" id="{E9CC9C7D-1296-4FF2-BA44-61C855F75264}"/>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Segoe UI Semibold" panose="020B0702040204020203" pitchFamily="34" charset="0"/>
                    <a:cs typeface="Segoe UI Semibold" panose="020B0702040204020203" pitchFamily="34" charset="0"/>
                  </a:endParaRPr>
                </a:p>
              </p:txBody>
            </p:sp>
            <p:sp>
              <p:nvSpPr>
                <p:cNvPr id="89" name="TextBox 88">
                  <a:extLst>
                    <a:ext uri="{FF2B5EF4-FFF2-40B4-BE49-F238E27FC236}">
                      <a16:creationId xmlns:a16="http://schemas.microsoft.com/office/drawing/2014/main" id="{1A22004D-CA6C-4F3B-BD91-944C389835AD}"/>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Segoe UI Semibold" panose="020B0702040204020203" pitchFamily="34" charset="0"/>
                    <a:cs typeface="Segoe UI Semibold" panose="020B0702040204020203" pitchFamily="34" charset="0"/>
                  </a:endParaRPr>
                </a:p>
              </p:txBody>
            </p:sp>
          </p:grpSp>
          <p:sp>
            <p:nvSpPr>
              <p:cNvPr id="87" name="TextBox 86">
                <a:extLst>
                  <a:ext uri="{FF2B5EF4-FFF2-40B4-BE49-F238E27FC236}">
                    <a16:creationId xmlns:a16="http://schemas.microsoft.com/office/drawing/2014/main" id="{39BC40D3-CD1C-44FB-8507-A125F2F06D93}"/>
                  </a:ext>
                </a:extLst>
              </p:cNvPr>
              <p:cNvSpPr txBox="1"/>
              <p:nvPr/>
            </p:nvSpPr>
            <p:spPr>
              <a:xfrm>
                <a:off x="2127168" y="2984245"/>
                <a:ext cx="969422" cy="1661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a:ln w="3175">
                      <a:noFill/>
                    </a:ln>
                    <a:solidFill>
                      <a:srgbClr val="000000"/>
                    </a:solidFill>
                    <a:latin typeface="Segoe UI Semibold" panose="020B0702040204020203" pitchFamily="34" charset="0"/>
                    <a:cs typeface="Segoe UI Semibold" panose="020B0702040204020203" pitchFamily="34" charset="0"/>
                  </a:rPr>
                  <a:t>Guest OS</a:t>
                </a:r>
              </a:p>
            </p:txBody>
          </p:sp>
        </p:grpSp>
        <p:sp>
          <p:nvSpPr>
            <p:cNvPr id="80" name="Rectangle: Rounded Corners 85">
              <a:extLst>
                <a:ext uri="{FF2B5EF4-FFF2-40B4-BE49-F238E27FC236}">
                  <a16:creationId xmlns:a16="http://schemas.microsoft.com/office/drawing/2014/main" id="{52372F48-B91D-48BD-A16A-5CADD4DDE79C}"/>
                </a:ext>
              </a:extLst>
            </p:cNvPr>
            <p:cNvSpPr/>
            <p:nvPr/>
          </p:nvSpPr>
          <p:spPr bwMode="auto">
            <a:xfrm>
              <a:off x="4135235"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81" name="Title 1">
              <a:extLst>
                <a:ext uri="{FF2B5EF4-FFF2-40B4-BE49-F238E27FC236}">
                  <a16:creationId xmlns:a16="http://schemas.microsoft.com/office/drawing/2014/main" id="{A35AB36F-F636-46AD-8279-48D52F675A84}"/>
                </a:ext>
              </a:extLst>
            </p:cNvPr>
            <p:cNvSpPr txBox="1">
              <a:spLocks/>
            </p:cNvSpPr>
            <p:nvPr/>
          </p:nvSpPr>
          <p:spPr>
            <a:xfrm>
              <a:off x="4135235" y="2183244"/>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VM</a:t>
              </a:r>
            </a:p>
          </p:txBody>
        </p:sp>
      </p:grpSp>
      <p:sp>
        <p:nvSpPr>
          <p:cNvPr id="49" name="TextBox 48">
            <a:extLst>
              <a:ext uri="{FF2B5EF4-FFF2-40B4-BE49-F238E27FC236}">
                <a16:creationId xmlns:a16="http://schemas.microsoft.com/office/drawing/2014/main" id="{D4A1FAA4-A463-4AB7-A561-194B4215151C}"/>
              </a:ext>
            </a:extLst>
          </p:cNvPr>
          <p:cNvSpPr txBox="1"/>
          <p:nvPr/>
        </p:nvSpPr>
        <p:spPr>
          <a:xfrm>
            <a:off x="2355644" y="4089540"/>
            <a:ext cx="3137487" cy="452590"/>
          </a:xfrm>
          <a:prstGeom prst="rect">
            <a:avLst/>
          </a:prstGeom>
          <a:noFill/>
        </p:spPr>
        <p:txBody>
          <a:bodyPr wrap="square" lIns="0" tIns="89642" rIns="89642" bIns="89642" rtlCol="0">
            <a:noAutofit/>
          </a:bodyPr>
          <a:lstStyle/>
          <a:p>
            <a:pPr algn="ctr" defTabSz="914367">
              <a:lnSpc>
                <a:spcPct val="90000"/>
              </a:lnSpc>
              <a:spcAft>
                <a:spcPts val="588"/>
              </a:spcAft>
              <a:defRPr/>
            </a:pPr>
            <a:r>
              <a:rPr lang="en-US" sz="1961">
                <a:solidFill>
                  <a:srgbClr val="000000"/>
                </a:solidFill>
                <a:latin typeface="Segoe UI Semibold"/>
              </a:rPr>
              <a:t>Virtual machines</a:t>
            </a:r>
          </a:p>
        </p:txBody>
      </p:sp>
      <p:sp>
        <p:nvSpPr>
          <p:cNvPr id="55" name="Rectangle 54">
            <a:extLst>
              <a:ext uri="{FF2B5EF4-FFF2-40B4-BE49-F238E27FC236}">
                <a16:creationId xmlns:a16="http://schemas.microsoft.com/office/drawing/2014/main" id="{E1524465-024E-4557-A65C-F2835AA9A0F2}"/>
              </a:ext>
            </a:extLst>
          </p:cNvPr>
          <p:cNvSpPr/>
          <p:nvPr/>
        </p:nvSpPr>
        <p:spPr bwMode="auto">
          <a:xfrm>
            <a:off x="2355644" y="4642904"/>
            <a:ext cx="3137487" cy="2413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spcBef>
                <a:spcPct val="0"/>
              </a:spcBef>
              <a:spcAft>
                <a:spcPts val="588"/>
              </a:spcAft>
              <a:defRPr/>
            </a:pPr>
            <a:r>
              <a:rPr lang="en-US" sz="1568">
                <a:ln w="3175">
                  <a:noFill/>
                </a:ln>
                <a:solidFill>
                  <a:srgbClr val="000000"/>
                </a:solidFill>
                <a:latin typeface="Segoe UI"/>
                <a:cs typeface="Segoe UI Semibold" panose="020B0502040204020203" pitchFamily="34" charset="0"/>
              </a:rPr>
              <a:t>Virtualize the hardware</a:t>
            </a:r>
          </a:p>
        </p:txBody>
      </p:sp>
      <p:sp>
        <p:nvSpPr>
          <p:cNvPr id="62" name="Rectangle 61">
            <a:extLst>
              <a:ext uri="{FF2B5EF4-FFF2-40B4-BE49-F238E27FC236}">
                <a16:creationId xmlns:a16="http://schemas.microsoft.com/office/drawing/2014/main" id="{08C7C8B2-01C8-451E-92D7-0D0E5A34E627}"/>
              </a:ext>
            </a:extLst>
          </p:cNvPr>
          <p:cNvSpPr/>
          <p:nvPr/>
        </p:nvSpPr>
        <p:spPr bwMode="auto">
          <a:xfrm>
            <a:off x="2355644" y="4980801"/>
            <a:ext cx="3137487" cy="2413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spcBef>
                <a:spcPct val="0"/>
              </a:spcBef>
              <a:spcAft>
                <a:spcPts val="588"/>
              </a:spcAft>
              <a:defRPr/>
            </a:pPr>
            <a:r>
              <a:rPr lang="en-US" sz="1568">
                <a:ln w="3175">
                  <a:noFill/>
                </a:ln>
                <a:solidFill>
                  <a:srgbClr val="000000"/>
                </a:solidFill>
                <a:latin typeface="Segoe UI"/>
                <a:cs typeface="Segoe UI Semibold" panose="020B0502040204020203" pitchFamily="34" charset="0"/>
              </a:rPr>
              <a:t>VMs as units of scaling</a:t>
            </a:r>
          </a:p>
        </p:txBody>
      </p:sp>
      <p:grpSp>
        <p:nvGrpSpPr>
          <p:cNvPr id="5" name="Group 4" descr="Image showing two containers side by side with binaries &amp; libraries and apps.">
            <a:extLst>
              <a:ext uri="{FF2B5EF4-FFF2-40B4-BE49-F238E27FC236}">
                <a16:creationId xmlns:a16="http://schemas.microsoft.com/office/drawing/2014/main" id="{1B059831-C781-4AC5-A4A3-E4841A1852D7}"/>
              </a:ext>
            </a:extLst>
          </p:cNvPr>
          <p:cNvGrpSpPr/>
          <p:nvPr/>
        </p:nvGrpSpPr>
        <p:grpSpPr>
          <a:xfrm>
            <a:off x="6640597" y="1959777"/>
            <a:ext cx="3236582" cy="1964406"/>
            <a:chOff x="6773754" y="1998578"/>
            <a:chExt cx="3301482" cy="2003796"/>
          </a:xfrm>
        </p:grpSpPr>
        <p:cxnSp>
          <p:nvCxnSpPr>
            <p:cNvPr id="133" name="Straight Connector 132">
              <a:extLst>
                <a:ext uri="{FF2B5EF4-FFF2-40B4-BE49-F238E27FC236}">
                  <a16:creationId xmlns:a16="http://schemas.microsoft.com/office/drawing/2014/main" id="{8879C5A5-13E1-4CEB-BF22-26847B8AAA9B}"/>
                </a:ext>
              </a:extLst>
            </p:cNvPr>
            <p:cNvCxnSpPr>
              <a:cxnSpLocks/>
              <a:stCxn id="135" idx="2"/>
            </p:cNvCxnSpPr>
            <p:nvPr/>
          </p:nvCxnSpPr>
          <p:spPr>
            <a:xfrm>
              <a:off x="7459814" y="3069481"/>
              <a:ext cx="0" cy="48675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202DAA46-C108-4288-8078-BEDDA5C42546}"/>
                </a:ext>
              </a:extLst>
            </p:cNvPr>
            <p:cNvSpPr txBox="1"/>
            <p:nvPr/>
          </p:nvSpPr>
          <p:spPr>
            <a:xfrm>
              <a:off x="6910751" y="3193041"/>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Segoe UI Semibold" panose="020B0702040204020203" pitchFamily="34" charset="0"/>
                <a:cs typeface="Segoe UI Semibold" panose="020B0702040204020203" pitchFamily="34" charset="0"/>
              </a:endParaRPr>
            </a:p>
          </p:txBody>
        </p:sp>
        <p:sp>
          <p:nvSpPr>
            <p:cNvPr id="142" name="TextBox 141">
              <a:extLst>
                <a:ext uri="{FF2B5EF4-FFF2-40B4-BE49-F238E27FC236}">
                  <a16:creationId xmlns:a16="http://schemas.microsoft.com/office/drawing/2014/main" id="{29B842DE-8A75-41A4-8C2E-32372ABD6C15}"/>
                </a:ext>
              </a:extLst>
            </p:cNvPr>
            <p:cNvSpPr txBox="1"/>
            <p:nvPr/>
          </p:nvSpPr>
          <p:spPr>
            <a:xfrm>
              <a:off x="6975102" y="3248323"/>
              <a:ext cx="969422" cy="3323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a:ln w="3175">
                    <a:noFill/>
                  </a:ln>
                  <a:solidFill>
                    <a:srgbClr val="000000"/>
                  </a:solidFill>
                  <a:latin typeface="Segoe UI Semibold" panose="020B0702040204020203" pitchFamily="34" charset="0"/>
                  <a:cs typeface="Segoe UI Semibold" panose="020B0702040204020203" pitchFamily="34" charset="0"/>
                </a:rPr>
                <a:t>Binaries &amp; libraries</a:t>
              </a:r>
            </a:p>
          </p:txBody>
        </p:sp>
        <p:sp>
          <p:nvSpPr>
            <p:cNvPr id="135" name="TextBox 134">
              <a:extLst>
                <a:ext uri="{FF2B5EF4-FFF2-40B4-BE49-F238E27FC236}">
                  <a16:creationId xmlns:a16="http://schemas.microsoft.com/office/drawing/2014/main" id="{A77126C0-1B7F-4425-B5E0-208F807F3131}"/>
                </a:ext>
              </a:extLst>
            </p:cNvPr>
            <p:cNvSpPr txBox="1"/>
            <p:nvPr/>
          </p:nvSpPr>
          <p:spPr>
            <a:xfrm>
              <a:off x="6911761" y="2767927"/>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algn="ctr" defTabSz="896182">
                <a:spcBef>
                  <a:spcPct val="0"/>
                </a:spcBef>
                <a:defRPr/>
              </a:pPr>
              <a:r>
                <a:rPr lang="en-US" sz="1176">
                  <a:ln w="3175">
                    <a:noFill/>
                  </a:ln>
                  <a:solidFill>
                    <a:srgbClr val="000000"/>
                  </a:solidFill>
                  <a:latin typeface="Segoe UI Semibold" panose="020B0702040204020203" pitchFamily="34" charset="0"/>
                  <a:cs typeface="Segoe UI Semibold" panose="020B0702040204020203" pitchFamily="34" charset="0"/>
                </a:rPr>
                <a:t>App1</a:t>
              </a:r>
            </a:p>
          </p:txBody>
        </p:sp>
        <p:sp>
          <p:nvSpPr>
            <p:cNvPr id="120" name="Rectangle: Rounded Corners 85">
              <a:extLst>
                <a:ext uri="{FF2B5EF4-FFF2-40B4-BE49-F238E27FC236}">
                  <a16:creationId xmlns:a16="http://schemas.microsoft.com/office/drawing/2014/main" id="{6F22A75C-1791-4842-8789-95FFB1DCD972}"/>
                </a:ext>
              </a:extLst>
            </p:cNvPr>
            <p:cNvSpPr/>
            <p:nvPr/>
          </p:nvSpPr>
          <p:spPr bwMode="auto">
            <a:xfrm>
              <a:off x="6773755"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32" name="Title 1">
              <a:extLst>
                <a:ext uri="{FF2B5EF4-FFF2-40B4-BE49-F238E27FC236}">
                  <a16:creationId xmlns:a16="http://schemas.microsoft.com/office/drawing/2014/main" id="{2579D254-437D-4F3E-8C75-DA48C90C0880}"/>
                </a:ext>
              </a:extLst>
            </p:cNvPr>
            <p:cNvSpPr txBox="1">
              <a:spLocks/>
            </p:cNvSpPr>
            <p:nvPr/>
          </p:nvSpPr>
          <p:spPr>
            <a:xfrm>
              <a:off x="6773754" y="1998578"/>
              <a:ext cx="914400" cy="36933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Containers</a:t>
              </a:r>
            </a:p>
          </p:txBody>
        </p:sp>
        <p:sp>
          <p:nvSpPr>
            <p:cNvPr id="125" name="Oval 124">
              <a:extLst>
                <a:ext uri="{FF2B5EF4-FFF2-40B4-BE49-F238E27FC236}">
                  <a16:creationId xmlns:a16="http://schemas.microsoft.com/office/drawing/2014/main" id="{1BD8E270-5329-43C6-B755-F6BF7FC68950}"/>
                </a:ext>
              </a:extLst>
            </p:cNvPr>
            <p:cNvSpPr/>
            <p:nvPr/>
          </p:nvSpPr>
          <p:spPr bwMode="auto">
            <a:xfrm>
              <a:off x="7963283" y="2207967"/>
              <a:ext cx="378726" cy="37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Freeform: Shape 125">
              <a:extLst>
                <a:ext uri="{FF2B5EF4-FFF2-40B4-BE49-F238E27FC236}">
                  <a16:creationId xmlns:a16="http://schemas.microsoft.com/office/drawing/2014/main" id="{11C5CFD2-15A6-4B9F-B9E3-2A6C56CD2319}"/>
                </a:ext>
              </a:extLst>
            </p:cNvPr>
            <p:cNvSpPr/>
            <p:nvPr/>
          </p:nvSpPr>
          <p:spPr>
            <a:xfrm>
              <a:off x="8025967" y="2250585"/>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cxnSp>
          <p:nvCxnSpPr>
            <p:cNvPr id="150" name="Straight Connector 149">
              <a:extLst>
                <a:ext uri="{FF2B5EF4-FFF2-40B4-BE49-F238E27FC236}">
                  <a16:creationId xmlns:a16="http://schemas.microsoft.com/office/drawing/2014/main" id="{AB93C169-BAD2-49E3-9EFD-19DF1BA0EC4F}"/>
                </a:ext>
              </a:extLst>
            </p:cNvPr>
            <p:cNvCxnSpPr>
              <a:cxnSpLocks/>
              <a:stCxn id="152" idx="2"/>
            </p:cNvCxnSpPr>
            <p:nvPr/>
          </p:nvCxnSpPr>
          <p:spPr>
            <a:xfrm>
              <a:off x="9193041" y="3069481"/>
              <a:ext cx="0" cy="48675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B368B5E2-B0E7-44A5-9A4C-49241D6BB5D1}"/>
                </a:ext>
              </a:extLst>
            </p:cNvPr>
            <p:cNvGrpSpPr/>
            <p:nvPr/>
          </p:nvGrpSpPr>
          <p:grpSpPr>
            <a:xfrm>
              <a:off x="8643978" y="3193041"/>
              <a:ext cx="1098124" cy="442962"/>
              <a:chOff x="2635804" y="2998382"/>
              <a:chExt cx="1098124" cy="442962"/>
            </a:xfrm>
          </p:grpSpPr>
          <p:sp>
            <p:nvSpPr>
              <p:cNvPr id="153" name="TextBox 152">
                <a:extLst>
                  <a:ext uri="{FF2B5EF4-FFF2-40B4-BE49-F238E27FC236}">
                    <a16:creationId xmlns:a16="http://schemas.microsoft.com/office/drawing/2014/main" id="{2DE9D1F5-7CDE-4A79-8B19-DE89AE1856E8}"/>
                  </a:ext>
                </a:extLst>
              </p:cNvPr>
              <p:cNvSpPr txBox="1"/>
              <p:nvPr/>
            </p:nvSpPr>
            <p:spPr>
              <a:xfrm>
                <a:off x="2635804"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Segoe UI Semibold" panose="020B0702040204020203" pitchFamily="34" charset="0"/>
                  <a:cs typeface="Segoe UI Semibold" panose="020B0702040204020203" pitchFamily="34" charset="0"/>
                </a:endParaRPr>
              </a:p>
            </p:txBody>
          </p:sp>
          <p:sp>
            <p:nvSpPr>
              <p:cNvPr id="154" name="TextBox 153">
                <a:extLst>
                  <a:ext uri="{FF2B5EF4-FFF2-40B4-BE49-F238E27FC236}">
                    <a16:creationId xmlns:a16="http://schemas.microsoft.com/office/drawing/2014/main" id="{03CA0112-19C3-436B-94F6-B2DF65AB943F}"/>
                  </a:ext>
                </a:extLst>
              </p:cNvPr>
              <p:cNvSpPr txBox="1"/>
              <p:nvPr/>
            </p:nvSpPr>
            <p:spPr>
              <a:xfrm>
                <a:off x="2700155" y="3053664"/>
                <a:ext cx="969422" cy="3323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a:ln w="3175">
                      <a:noFill/>
                    </a:ln>
                    <a:solidFill>
                      <a:srgbClr val="000000"/>
                    </a:solidFill>
                    <a:latin typeface="Segoe UI Semibold" panose="020B0702040204020203" pitchFamily="34" charset="0"/>
                    <a:cs typeface="Segoe UI Semibold" panose="020B0702040204020203" pitchFamily="34" charset="0"/>
                  </a:rPr>
                  <a:t>Binaries &amp; libraries</a:t>
                </a:r>
              </a:p>
            </p:txBody>
          </p:sp>
        </p:grpSp>
        <p:sp>
          <p:nvSpPr>
            <p:cNvPr id="152" name="TextBox 151">
              <a:extLst>
                <a:ext uri="{FF2B5EF4-FFF2-40B4-BE49-F238E27FC236}">
                  <a16:creationId xmlns:a16="http://schemas.microsoft.com/office/drawing/2014/main" id="{4D3AD7FF-8EA0-415B-8383-A0F415CD7AB7}"/>
                </a:ext>
              </a:extLst>
            </p:cNvPr>
            <p:cNvSpPr txBox="1"/>
            <p:nvPr/>
          </p:nvSpPr>
          <p:spPr>
            <a:xfrm>
              <a:off x="8644988" y="2767927"/>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algn="ctr" defTabSz="896182">
                <a:spcBef>
                  <a:spcPct val="0"/>
                </a:spcBef>
                <a:defRPr/>
              </a:pPr>
              <a:r>
                <a:rPr lang="en-US" sz="1176">
                  <a:ln w="3175">
                    <a:noFill/>
                  </a:ln>
                  <a:solidFill>
                    <a:srgbClr val="000000"/>
                  </a:solidFill>
                  <a:latin typeface="Segoe UI Semibold" panose="020B0702040204020203" pitchFamily="34" charset="0"/>
                  <a:cs typeface="Segoe UI Semibold" panose="020B0702040204020203" pitchFamily="34" charset="0"/>
                </a:rPr>
                <a:t>App1</a:t>
              </a:r>
            </a:p>
          </p:txBody>
        </p:sp>
        <p:sp>
          <p:nvSpPr>
            <p:cNvPr id="145" name="Rectangle: Rounded Corners 85">
              <a:extLst>
                <a:ext uri="{FF2B5EF4-FFF2-40B4-BE49-F238E27FC236}">
                  <a16:creationId xmlns:a16="http://schemas.microsoft.com/office/drawing/2014/main" id="{A3EFEF4E-FD7A-439D-8659-075FE3783432}"/>
                </a:ext>
              </a:extLst>
            </p:cNvPr>
            <p:cNvSpPr/>
            <p:nvPr/>
          </p:nvSpPr>
          <p:spPr bwMode="auto">
            <a:xfrm>
              <a:off x="8506982"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46" name="Title 1">
              <a:extLst>
                <a:ext uri="{FF2B5EF4-FFF2-40B4-BE49-F238E27FC236}">
                  <a16:creationId xmlns:a16="http://schemas.microsoft.com/office/drawing/2014/main" id="{B348B659-208B-41DE-9528-D49A6022BC2E}"/>
                </a:ext>
              </a:extLst>
            </p:cNvPr>
            <p:cNvSpPr txBox="1">
              <a:spLocks/>
            </p:cNvSpPr>
            <p:nvPr/>
          </p:nvSpPr>
          <p:spPr>
            <a:xfrm>
              <a:off x="8506981" y="1998578"/>
              <a:ext cx="914400" cy="36933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Containers</a:t>
              </a:r>
            </a:p>
          </p:txBody>
        </p:sp>
        <p:sp>
          <p:nvSpPr>
            <p:cNvPr id="148" name="Oval 147">
              <a:extLst>
                <a:ext uri="{FF2B5EF4-FFF2-40B4-BE49-F238E27FC236}">
                  <a16:creationId xmlns:a16="http://schemas.microsoft.com/office/drawing/2014/main" id="{6654961B-7CED-4A1F-9774-3EC621CEB454}"/>
                </a:ext>
              </a:extLst>
            </p:cNvPr>
            <p:cNvSpPr/>
            <p:nvPr/>
          </p:nvSpPr>
          <p:spPr bwMode="auto">
            <a:xfrm>
              <a:off x="9696510" y="2207967"/>
              <a:ext cx="378726" cy="37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Freeform: Shape 148">
              <a:extLst>
                <a:ext uri="{FF2B5EF4-FFF2-40B4-BE49-F238E27FC236}">
                  <a16:creationId xmlns:a16="http://schemas.microsoft.com/office/drawing/2014/main" id="{F6867B47-678C-46ED-A096-2FD3B7D2EA8A}"/>
                </a:ext>
              </a:extLst>
            </p:cNvPr>
            <p:cNvSpPr/>
            <p:nvPr/>
          </p:nvSpPr>
          <p:spPr>
            <a:xfrm>
              <a:off x="9759194" y="2250585"/>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sp>
        <p:nvSpPr>
          <p:cNvPr id="50" name="TextBox 49">
            <a:extLst>
              <a:ext uri="{FF2B5EF4-FFF2-40B4-BE49-F238E27FC236}">
                <a16:creationId xmlns:a16="http://schemas.microsoft.com/office/drawing/2014/main" id="{AD9F8254-DBA2-46AB-A2ED-6FD1F119B6C2}"/>
              </a:ext>
            </a:extLst>
          </p:cNvPr>
          <p:cNvSpPr txBox="1"/>
          <p:nvPr/>
        </p:nvSpPr>
        <p:spPr>
          <a:xfrm>
            <a:off x="6607681" y="4089540"/>
            <a:ext cx="3137487" cy="452590"/>
          </a:xfrm>
          <a:prstGeom prst="rect">
            <a:avLst/>
          </a:prstGeom>
          <a:noFill/>
        </p:spPr>
        <p:txBody>
          <a:bodyPr wrap="square" lIns="0" tIns="89642" rIns="89642" bIns="89642" rtlCol="0">
            <a:noAutofit/>
          </a:bodyPr>
          <a:lstStyle/>
          <a:p>
            <a:pPr algn="ctr" defTabSz="914367">
              <a:lnSpc>
                <a:spcPct val="90000"/>
              </a:lnSpc>
              <a:spcAft>
                <a:spcPts val="588"/>
              </a:spcAft>
              <a:defRPr/>
            </a:pPr>
            <a:r>
              <a:rPr lang="en-US" sz="1961">
                <a:solidFill>
                  <a:srgbClr val="0078D4"/>
                </a:solidFill>
                <a:latin typeface="Segoe UI Semibold"/>
              </a:rPr>
              <a:t>Containers</a:t>
            </a:r>
          </a:p>
        </p:txBody>
      </p:sp>
      <p:sp>
        <p:nvSpPr>
          <p:cNvPr id="56" name="Rectangle 55">
            <a:extLst>
              <a:ext uri="{FF2B5EF4-FFF2-40B4-BE49-F238E27FC236}">
                <a16:creationId xmlns:a16="http://schemas.microsoft.com/office/drawing/2014/main" id="{5202221E-2427-4B96-A8E9-147DF3C4E164}"/>
              </a:ext>
            </a:extLst>
          </p:cNvPr>
          <p:cNvSpPr/>
          <p:nvPr/>
        </p:nvSpPr>
        <p:spPr bwMode="auto">
          <a:xfrm>
            <a:off x="6607681" y="4642904"/>
            <a:ext cx="3137487" cy="2413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spcBef>
                <a:spcPct val="0"/>
              </a:spcBef>
              <a:spcAft>
                <a:spcPts val="588"/>
              </a:spcAft>
              <a:defRPr/>
            </a:pPr>
            <a:r>
              <a:rPr lang="en-US" sz="1568">
                <a:ln w="3175">
                  <a:noFill/>
                </a:ln>
                <a:solidFill>
                  <a:srgbClr val="000000"/>
                </a:solidFill>
                <a:latin typeface="Segoe UI"/>
                <a:cs typeface="Segoe UI Semibold" panose="020B0502040204020203" pitchFamily="34" charset="0"/>
              </a:rPr>
              <a:t>Virtualize the </a:t>
            </a:r>
            <a:r>
              <a:rPr lang="en-US" sz="1568">
                <a:ln w="3175">
                  <a:noFill/>
                </a:ln>
                <a:solidFill>
                  <a:srgbClr val="0078D4"/>
                </a:solidFill>
                <a:latin typeface="Segoe UI Semibold" panose="020B0702040204020203" pitchFamily="34" charset="0"/>
                <a:cs typeface="Segoe UI Semibold" panose="020B0702040204020203" pitchFamily="34" charset="0"/>
              </a:rPr>
              <a:t>operating system</a:t>
            </a:r>
          </a:p>
        </p:txBody>
      </p:sp>
      <p:sp>
        <p:nvSpPr>
          <p:cNvPr id="63" name="Rectangle 62">
            <a:extLst>
              <a:ext uri="{FF2B5EF4-FFF2-40B4-BE49-F238E27FC236}">
                <a16:creationId xmlns:a16="http://schemas.microsoft.com/office/drawing/2014/main" id="{EFE4618C-4C70-4DF5-B4B7-8C8CBB23E848}"/>
              </a:ext>
            </a:extLst>
          </p:cNvPr>
          <p:cNvSpPr/>
          <p:nvPr/>
        </p:nvSpPr>
        <p:spPr bwMode="auto">
          <a:xfrm>
            <a:off x="6607681" y="4980801"/>
            <a:ext cx="3137487" cy="2413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spcBef>
                <a:spcPct val="0"/>
              </a:spcBef>
              <a:spcAft>
                <a:spcPts val="588"/>
              </a:spcAft>
              <a:defRPr/>
            </a:pPr>
            <a:r>
              <a:rPr lang="en-US" sz="1568">
                <a:ln w="3175">
                  <a:noFill/>
                </a:ln>
                <a:solidFill>
                  <a:srgbClr val="0078D4"/>
                </a:solidFill>
                <a:latin typeface="Segoe UI Semibold" panose="020B0702040204020203" pitchFamily="34" charset="0"/>
                <a:cs typeface="Segoe UI Semibold" panose="020B0702040204020203" pitchFamily="34" charset="0"/>
              </a:rPr>
              <a:t>Applications</a:t>
            </a:r>
            <a:r>
              <a:rPr lang="en-US" sz="1568">
                <a:ln w="3175">
                  <a:noFill/>
                </a:ln>
                <a:solidFill>
                  <a:srgbClr val="000000"/>
                </a:solidFill>
                <a:latin typeface="Segoe UI"/>
                <a:cs typeface="Segoe UI Semibold" panose="020B0502040204020203" pitchFamily="34" charset="0"/>
              </a:rPr>
              <a:t> as units of scaling</a:t>
            </a:r>
          </a:p>
        </p:txBody>
      </p:sp>
    </p:spTree>
    <p:extLst>
      <p:ext uri="{BB962C8B-B14F-4D97-AF65-F5344CB8AC3E}">
        <p14:creationId xmlns:p14="http://schemas.microsoft.com/office/powerpoint/2010/main" val="1419268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ntr" presetSubtype="0" fill="hold" grpId="0" nodeType="withEffect">
                                  <p:stCondLst>
                                    <p:cond delay="30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2" grpId="0"/>
      <p:bldP spid="50" grpId="0"/>
      <p:bldP spid="56" grpId="0"/>
      <p:bldP spid="6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Services Types -</a:t>
            </a:r>
            <a:r>
              <a:rPr lang="en-US" dirty="0" err="1">
                <a:solidFill>
                  <a:schemeClr val="accent1">
                    <a:lumMod val="60000"/>
                    <a:lumOff val="40000"/>
                  </a:schemeClr>
                </a:solidFill>
              </a:rPr>
              <a:t>LoadBalancer</a:t>
            </a:r>
            <a:endParaRPr lang="en-US" dirty="0">
              <a:solidFill>
                <a:schemeClr val="accent1">
                  <a:lumMod val="60000"/>
                  <a:lumOff val="40000"/>
                </a:schemeClr>
              </a:solidFill>
            </a:endParaRP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4201" y="1435100"/>
            <a:ext cx="6151335" cy="3688332"/>
          </a:xfrm>
        </p:spPr>
        <p:txBody>
          <a:bodyPr wrap="square">
            <a:noAutofit/>
          </a:bodyPr>
          <a:lstStyle/>
          <a:p>
            <a:r>
              <a:rPr lang="en-US" sz="2400" b="1" u="sng" dirty="0" err="1"/>
              <a:t>LoadBalancer</a:t>
            </a:r>
            <a:r>
              <a:rPr lang="en-US" sz="2400" dirty="0"/>
              <a:t> – Requests an external IP address (public by default) from the Azure Load Balancer. </a:t>
            </a:r>
          </a:p>
          <a:p>
            <a:r>
              <a:rPr lang="en-US" sz="2400" dirty="0"/>
              <a:t>Azure creates an IP Address resource and adds it to the load balancer backend pool. </a:t>
            </a:r>
          </a:p>
          <a:p>
            <a:r>
              <a:rPr lang="en-US" sz="2400" dirty="0"/>
              <a:t>Allow external traffic to reach Pods in the cluster.</a:t>
            </a:r>
            <a:endParaRPr lang="en-US" sz="2400" b="1" dirty="0">
              <a:solidFill>
                <a:schemeClr val="accent1"/>
              </a:solidFill>
            </a:endParaRPr>
          </a:p>
        </p:txBody>
      </p:sp>
      <p:pic>
        <p:nvPicPr>
          <p:cNvPr id="5" name="Picture 4">
            <a:extLst>
              <a:ext uri="{FF2B5EF4-FFF2-40B4-BE49-F238E27FC236}">
                <a16:creationId xmlns:a16="http://schemas.microsoft.com/office/drawing/2014/main" id="{109A9297-5191-6458-E770-A3DE53002882}"/>
              </a:ext>
            </a:extLst>
          </p:cNvPr>
          <p:cNvPicPr>
            <a:picLocks noChangeAspect="1"/>
          </p:cNvPicPr>
          <p:nvPr/>
        </p:nvPicPr>
        <p:blipFill>
          <a:blip r:embed="rId3"/>
          <a:stretch>
            <a:fillRect/>
          </a:stretch>
        </p:blipFill>
        <p:spPr>
          <a:xfrm>
            <a:off x="6988586" y="1011198"/>
            <a:ext cx="4926534" cy="4793609"/>
          </a:xfrm>
          <a:prstGeom prst="rect">
            <a:avLst/>
          </a:prstGeom>
        </p:spPr>
      </p:pic>
      <p:pic>
        <p:nvPicPr>
          <p:cNvPr id="8" name="Picture 7">
            <a:extLst>
              <a:ext uri="{FF2B5EF4-FFF2-40B4-BE49-F238E27FC236}">
                <a16:creationId xmlns:a16="http://schemas.microsoft.com/office/drawing/2014/main" id="{648382DD-7C61-A6C2-8CEA-B43CA0D7A9FE}"/>
              </a:ext>
            </a:extLst>
          </p:cNvPr>
          <p:cNvPicPr>
            <a:picLocks noChangeAspect="1"/>
          </p:cNvPicPr>
          <p:nvPr/>
        </p:nvPicPr>
        <p:blipFill>
          <a:blip r:embed="rId4"/>
          <a:stretch>
            <a:fillRect/>
          </a:stretch>
        </p:blipFill>
        <p:spPr>
          <a:xfrm>
            <a:off x="3595853" y="3839919"/>
            <a:ext cx="3139683" cy="2748660"/>
          </a:xfrm>
          <a:prstGeom prst="rect">
            <a:avLst/>
          </a:prstGeom>
        </p:spPr>
      </p:pic>
    </p:spTree>
    <p:extLst>
      <p:ext uri="{BB962C8B-B14F-4D97-AF65-F5344CB8AC3E}">
        <p14:creationId xmlns:p14="http://schemas.microsoft.com/office/powerpoint/2010/main" val="129066873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Services Types -</a:t>
            </a:r>
            <a:r>
              <a:rPr lang="en-US" dirty="0" err="1">
                <a:solidFill>
                  <a:schemeClr val="accent1">
                    <a:lumMod val="60000"/>
                    <a:lumOff val="40000"/>
                  </a:schemeClr>
                </a:solidFill>
              </a:rPr>
              <a:t>ExternalName</a:t>
            </a:r>
            <a:endParaRPr lang="en-US" dirty="0">
              <a:solidFill>
                <a:schemeClr val="accent1">
                  <a:lumMod val="60000"/>
                  <a:lumOff val="40000"/>
                </a:schemeClr>
              </a:solidFill>
            </a:endParaRP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4201" y="1435100"/>
            <a:ext cx="6151335" cy="3688332"/>
          </a:xfrm>
        </p:spPr>
        <p:txBody>
          <a:bodyPr wrap="square">
            <a:noAutofit/>
          </a:bodyPr>
          <a:lstStyle/>
          <a:p>
            <a:r>
              <a:rPr lang="en-US" sz="2400" b="1" u="sng" dirty="0" err="1"/>
              <a:t>ExternalName</a:t>
            </a:r>
            <a:r>
              <a:rPr lang="en-US" sz="2400" dirty="0"/>
              <a:t> – A special case of Service that does not have selectors, because it’s used for external access. </a:t>
            </a:r>
          </a:p>
          <a:p>
            <a:r>
              <a:rPr lang="en-US" sz="2400" dirty="0"/>
              <a:t>An </a:t>
            </a:r>
            <a:r>
              <a:rPr lang="en-US" sz="2400" b="1" dirty="0" err="1"/>
              <a:t>ExternalName</a:t>
            </a:r>
            <a:r>
              <a:rPr lang="en-US" sz="2400" dirty="0"/>
              <a:t> maps a Service to a DNS name, for Pods to have consistent routes to external resources</a:t>
            </a:r>
            <a:endParaRPr lang="en-US" sz="2400" b="1" dirty="0">
              <a:solidFill>
                <a:schemeClr val="accent1"/>
              </a:solidFill>
            </a:endParaRPr>
          </a:p>
        </p:txBody>
      </p:sp>
      <p:pic>
        <p:nvPicPr>
          <p:cNvPr id="3" name="Picture 2">
            <a:extLst>
              <a:ext uri="{FF2B5EF4-FFF2-40B4-BE49-F238E27FC236}">
                <a16:creationId xmlns:a16="http://schemas.microsoft.com/office/drawing/2014/main" id="{CEFF0A69-F56E-6F34-EA90-C30546E3F3FC}"/>
              </a:ext>
            </a:extLst>
          </p:cNvPr>
          <p:cNvPicPr>
            <a:picLocks noChangeAspect="1"/>
          </p:cNvPicPr>
          <p:nvPr/>
        </p:nvPicPr>
        <p:blipFill rotWithShape="1">
          <a:blip r:embed="rId3"/>
          <a:srcRect l="6082" b="4732"/>
          <a:stretch/>
        </p:blipFill>
        <p:spPr>
          <a:xfrm>
            <a:off x="6819900" y="1166303"/>
            <a:ext cx="5372100" cy="4410492"/>
          </a:xfrm>
          <a:prstGeom prst="rect">
            <a:avLst/>
          </a:prstGeom>
        </p:spPr>
      </p:pic>
    </p:spTree>
    <p:extLst>
      <p:ext uri="{BB962C8B-B14F-4D97-AF65-F5344CB8AC3E}">
        <p14:creationId xmlns:p14="http://schemas.microsoft.com/office/powerpoint/2010/main" val="33922540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a:xfrm>
            <a:off x="142240" y="185169"/>
            <a:ext cx="3931920" cy="609398"/>
          </a:xfrm>
        </p:spPr>
        <p:txBody>
          <a:bodyPr/>
          <a:lstStyle/>
          <a:p>
            <a:r>
              <a:rPr lang="en-US" dirty="0"/>
              <a:t>Service Demo</a:t>
            </a:r>
          </a:p>
        </p:txBody>
      </p:sp>
      <p:sp>
        <p:nvSpPr>
          <p:cNvPr id="4" name="TextBox 3">
            <a:extLst>
              <a:ext uri="{FF2B5EF4-FFF2-40B4-BE49-F238E27FC236}">
                <a16:creationId xmlns:a16="http://schemas.microsoft.com/office/drawing/2014/main" id="{50D87BB5-DF1A-4F68-D51E-6C7272DF7A16}"/>
              </a:ext>
            </a:extLst>
          </p:cNvPr>
          <p:cNvSpPr txBox="1"/>
          <p:nvPr/>
        </p:nvSpPr>
        <p:spPr>
          <a:xfrm>
            <a:off x="383540" y="2978835"/>
            <a:ext cx="6761480" cy="646331"/>
          </a:xfrm>
          <a:prstGeom prst="rect">
            <a:avLst/>
          </a:prstGeom>
          <a:noFill/>
        </p:spPr>
        <p:txBody>
          <a:bodyPr wrap="square">
            <a:spAutoFit/>
          </a:bodyPr>
          <a:lstStyle/>
          <a:p>
            <a:r>
              <a:rPr lang="en-US" dirty="0"/>
              <a:t>Module1-Instructions</a:t>
            </a:r>
          </a:p>
          <a:p>
            <a:r>
              <a:rPr lang="en-US" dirty="0"/>
              <a:t>Exercise: Working with Services</a:t>
            </a:r>
          </a:p>
        </p:txBody>
      </p:sp>
    </p:spTree>
    <p:extLst>
      <p:ext uri="{BB962C8B-B14F-4D97-AF65-F5344CB8AC3E}">
        <p14:creationId xmlns:p14="http://schemas.microsoft.com/office/powerpoint/2010/main" val="20043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Kubernetes Load Balancer vs Ingress</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4200" y="1435100"/>
            <a:ext cx="10927443" cy="1038679"/>
          </a:xfrm>
        </p:spPr>
        <p:txBody>
          <a:bodyPr wrap="square">
            <a:normAutofit/>
          </a:bodyPr>
          <a:lstStyle/>
          <a:p>
            <a:r>
              <a:rPr lang="en-US" sz="2400" dirty="0"/>
              <a:t>A Kubernetes Load Balancer maps an external IP to a single service endpoint inside the cluster</a:t>
            </a:r>
          </a:p>
        </p:txBody>
      </p:sp>
      <p:sp>
        <p:nvSpPr>
          <p:cNvPr id="2" name="Text Placeholder 6">
            <a:extLst>
              <a:ext uri="{FF2B5EF4-FFF2-40B4-BE49-F238E27FC236}">
                <a16:creationId xmlns:a16="http://schemas.microsoft.com/office/drawing/2014/main" id="{AD43E802-5273-68A4-8A6B-AFEDF458810D}"/>
              </a:ext>
            </a:extLst>
          </p:cNvPr>
          <p:cNvSpPr txBox="1">
            <a:spLocks/>
          </p:cNvSpPr>
          <p:nvPr/>
        </p:nvSpPr>
        <p:spPr>
          <a:xfrm>
            <a:off x="508000" y="4265386"/>
            <a:ext cx="10927443" cy="2339521"/>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Each Kubernetes Load Balancer service requests an external IP address from Azure. </a:t>
            </a:r>
          </a:p>
          <a:p>
            <a:r>
              <a:rPr lang="en-US" sz="2400" dirty="0"/>
              <a:t>For multiple service endpoints, you need to create multiple Load Balancers and IPs. </a:t>
            </a:r>
          </a:p>
          <a:p>
            <a:r>
              <a:rPr lang="en-US" sz="2400" dirty="0"/>
              <a:t>If you expose dozens or hundreds of endpoints, this approach doesn’t scale well.</a:t>
            </a:r>
          </a:p>
        </p:txBody>
      </p:sp>
      <p:pic>
        <p:nvPicPr>
          <p:cNvPr id="5" name="Picture 4">
            <a:extLst>
              <a:ext uri="{FF2B5EF4-FFF2-40B4-BE49-F238E27FC236}">
                <a16:creationId xmlns:a16="http://schemas.microsoft.com/office/drawing/2014/main" id="{80356B94-85AE-FDCC-4F57-A85C8FDF6DBC}"/>
              </a:ext>
            </a:extLst>
          </p:cNvPr>
          <p:cNvPicPr>
            <a:picLocks noChangeAspect="1"/>
          </p:cNvPicPr>
          <p:nvPr/>
        </p:nvPicPr>
        <p:blipFill>
          <a:blip r:embed="rId3"/>
          <a:stretch>
            <a:fillRect/>
          </a:stretch>
        </p:blipFill>
        <p:spPr>
          <a:xfrm>
            <a:off x="756557" y="2185250"/>
            <a:ext cx="10567307" cy="2080136"/>
          </a:xfrm>
          <a:prstGeom prst="rect">
            <a:avLst/>
          </a:prstGeom>
        </p:spPr>
      </p:pic>
    </p:spTree>
    <p:extLst>
      <p:ext uri="{BB962C8B-B14F-4D97-AF65-F5344CB8AC3E}">
        <p14:creationId xmlns:p14="http://schemas.microsoft.com/office/powerpoint/2010/main" val="27104270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Kubernetes Load Balancer vs Ingress</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4200" y="1435100"/>
            <a:ext cx="10927443" cy="1038679"/>
          </a:xfrm>
        </p:spPr>
        <p:txBody>
          <a:bodyPr wrap="square">
            <a:normAutofit/>
          </a:bodyPr>
          <a:lstStyle/>
          <a:p>
            <a:r>
              <a:rPr lang="en-US" sz="2000" dirty="0"/>
              <a:t>An Ingress Resource enables routing to internal traffic through a single external endpoint.</a:t>
            </a:r>
          </a:p>
        </p:txBody>
      </p:sp>
      <p:sp>
        <p:nvSpPr>
          <p:cNvPr id="2" name="Text Placeholder 6">
            <a:extLst>
              <a:ext uri="{FF2B5EF4-FFF2-40B4-BE49-F238E27FC236}">
                <a16:creationId xmlns:a16="http://schemas.microsoft.com/office/drawing/2014/main" id="{AD43E802-5273-68A4-8A6B-AFEDF458810D}"/>
              </a:ext>
            </a:extLst>
          </p:cNvPr>
          <p:cNvSpPr txBox="1">
            <a:spLocks/>
          </p:cNvSpPr>
          <p:nvPr/>
        </p:nvSpPr>
        <p:spPr>
          <a:xfrm>
            <a:off x="508000" y="4265386"/>
            <a:ext cx="7346043" cy="2339521"/>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Routing rules are defined in Ingresses in each namespace. </a:t>
            </a:r>
          </a:p>
          <a:p>
            <a:r>
              <a:rPr lang="en-US" sz="2000" dirty="0"/>
              <a:t>A single Ingress Controller combines Ingress rules across all namespaces and routes external HTTP and HTTPS (layer 7 only) traffic to internal Cluster IP services. </a:t>
            </a:r>
          </a:p>
          <a:p>
            <a:r>
              <a:rPr lang="en-US" sz="2000" dirty="0"/>
              <a:t>Kubernetes does not provide a concrete implementation of an Ingress Controller to perform this routing. </a:t>
            </a:r>
          </a:p>
        </p:txBody>
      </p:sp>
      <p:pic>
        <p:nvPicPr>
          <p:cNvPr id="6" name="Picture 5">
            <a:extLst>
              <a:ext uri="{FF2B5EF4-FFF2-40B4-BE49-F238E27FC236}">
                <a16:creationId xmlns:a16="http://schemas.microsoft.com/office/drawing/2014/main" id="{331B16CE-6203-8231-C490-1070030C9788}"/>
              </a:ext>
            </a:extLst>
          </p:cNvPr>
          <p:cNvPicPr>
            <a:picLocks noChangeAspect="1"/>
          </p:cNvPicPr>
          <p:nvPr/>
        </p:nvPicPr>
        <p:blipFill>
          <a:blip r:embed="rId3"/>
          <a:stretch>
            <a:fillRect/>
          </a:stretch>
        </p:blipFill>
        <p:spPr>
          <a:xfrm>
            <a:off x="919843" y="1830427"/>
            <a:ext cx="10352314" cy="2134507"/>
          </a:xfrm>
          <a:prstGeom prst="rect">
            <a:avLst/>
          </a:prstGeom>
        </p:spPr>
      </p:pic>
      <p:pic>
        <p:nvPicPr>
          <p:cNvPr id="9" name="Picture 8">
            <a:extLst>
              <a:ext uri="{FF2B5EF4-FFF2-40B4-BE49-F238E27FC236}">
                <a16:creationId xmlns:a16="http://schemas.microsoft.com/office/drawing/2014/main" id="{3D8A68FB-B0AC-96E8-8111-9D91B1A1F63D}"/>
              </a:ext>
            </a:extLst>
          </p:cNvPr>
          <p:cNvPicPr>
            <a:picLocks noChangeAspect="1"/>
          </p:cNvPicPr>
          <p:nvPr/>
        </p:nvPicPr>
        <p:blipFill>
          <a:blip r:embed="rId4"/>
          <a:stretch>
            <a:fillRect/>
          </a:stretch>
        </p:blipFill>
        <p:spPr>
          <a:xfrm>
            <a:off x="8289390" y="3964934"/>
            <a:ext cx="3102510" cy="2824917"/>
          </a:xfrm>
          <a:prstGeom prst="rect">
            <a:avLst/>
          </a:prstGeom>
        </p:spPr>
      </p:pic>
    </p:spTree>
    <p:extLst>
      <p:ext uri="{BB962C8B-B14F-4D97-AF65-F5344CB8AC3E}">
        <p14:creationId xmlns:p14="http://schemas.microsoft.com/office/powerpoint/2010/main" val="130528834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3</a:t>
            </a:r>
            <a:r>
              <a:rPr lang="en-US" baseline="30000" dirty="0">
                <a:solidFill>
                  <a:schemeClr val="accent1">
                    <a:lumMod val="60000"/>
                    <a:lumOff val="40000"/>
                  </a:schemeClr>
                </a:solidFill>
              </a:rPr>
              <a:t>rd</a:t>
            </a:r>
            <a:r>
              <a:rPr lang="en-US" dirty="0">
                <a:solidFill>
                  <a:schemeClr val="accent1">
                    <a:lumMod val="60000"/>
                    <a:lumOff val="40000"/>
                  </a:schemeClr>
                </a:solidFill>
              </a:rPr>
              <a:t> Party Ingress Controller</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4200" y="1435100"/>
            <a:ext cx="10927443" cy="4833938"/>
          </a:xfrm>
        </p:spPr>
        <p:txBody>
          <a:bodyPr wrap="square">
            <a:normAutofit/>
          </a:bodyPr>
          <a:lstStyle/>
          <a:p>
            <a:r>
              <a:rPr lang="en-US" sz="2400" dirty="0"/>
              <a:t>To support Ingress resources, you must install a 3rd party Ingress Controller. </a:t>
            </a:r>
          </a:p>
          <a:p>
            <a:r>
              <a:rPr lang="en-US" sz="2400" dirty="0"/>
              <a:t>Kubernetes supports the following popular Ingress Controllers:</a:t>
            </a:r>
          </a:p>
          <a:p>
            <a:pPr lvl="1"/>
            <a:r>
              <a:rPr lang="en-US" sz="2400" dirty="0"/>
              <a:t>The </a:t>
            </a:r>
            <a:r>
              <a:rPr lang="en-US" sz="2400" b="1" dirty="0"/>
              <a:t>NGINX Ingress Controller for Kubernetes </a:t>
            </a:r>
            <a:r>
              <a:rPr lang="en-US" sz="2400" dirty="0"/>
              <a:t>works with the </a:t>
            </a:r>
            <a:r>
              <a:rPr lang="en-US" sz="2400" b="1" dirty="0"/>
              <a:t>NGINX</a:t>
            </a:r>
            <a:r>
              <a:rPr lang="en-US" sz="2400" dirty="0"/>
              <a:t> webserver (as a proxy). </a:t>
            </a:r>
          </a:p>
          <a:p>
            <a:pPr lvl="1"/>
            <a:r>
              <a:rPr lang="en-US" sz="2400" dirty="0"/>
              <a:t>The </a:t>
            </a:r>
            <a:r>
              <a:rPr lang="en-US" sz="2400" b="1" dirty="0" err="1"/>
              <a:t>Traefik</a:t>
            </a:r>
            <a:r>
              <a:rPr lang="en-US" sz="2400" b="1" dirty="0"/>
              <a:t> Kubernetes Ingress provider </a:t>
            </a:r>
            <a:r>
              <a:rPr lang="en-US" sz="2400" dirty="0"/>
              <a:t>is an ingress controller for the </a:t>
            </a:r>
            <a:r>
              <a:rPr lang="en-US" sz="2400" b="1" dirty="0" err="1"/>
              <a:t>Traefik</a:t>
            </a:r>
            <a:r>
              <a:rPr lang="en-US" sz="2400" dirty="0"/>
              <a:t> proxy. </a:t>
            </a:r>
          </a:p>
          <a:p>
            <a:pPr lvl="1"/>
            <a:r>
              <a:rPr lang="en-US" sz="2400" dirty="0"/>
              <a:t>The </a:t>
            </a:r>
            <a:r>
              <a:rPr lang="en-US" sz="2400" b="1" dirty="0"/>
              <a:t>AKS Application Gateway Ingress Controller </a:t>
            </a:r>
            <a:r>
              <a:rPr lang="en-US" sz="2400" dirty="0"/>
              <a:t>is an ingress controller that configures the </a:t>
            </a:r>
            <a:r>
              <a:rPr lang="en-US" sz="2400" b="1" dirty="0"/>
              <a:t>Azure Application Gateway</a:t>
            </a:r>
          </a:p>
        </p:txBody>
      </p:sp>
    </p:spTree>
    <p:extLst>
      <p:ext uri="{BB962C8B-B14F-4D97-AF65-F5344CB8AC3E}">
        <p14:creationId xmlns:p14="http://schemas.microsoft.com/office/powerpoint/2010/main" val="66513527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a:xfrm>
            <a:off x="0" y="175009"/>
            <a:ext cx="6471920" cy="609398"/>
          </a:xfrm>
        </p:spPr>
        <p:txBody>
          <a:bodyPr/>
          <a:lstStyle/>
          <a:p>
            <a:r>
              <a:rPr lang="en-US" dirty="0"/>
              <a:t>Ingress Controller  Demo</a:t>
            </a:r>
          </a:p>
        </p:txBody>
      </p:sp>
      <p:sp>
        <p:nvSpPr>
          <p:cNvPr id="4" name="TextBox 3">
            <a:extLst>
              <a:ext uri="{FF2B5EF4-FFF2-40B4-BE49-F238E27FC236}">
                <a16:creationId xmlns:a16="http://schemas.microsoft.com/office/drawing/2014/main" id="{D6A473DC-73DF-C374-89BA-FCD611CCAC52}"/>
              </a:ext>
            </a:extLst>
          </p:cNvPr>
          <p:cNvSpPr txBox="1"/>
          <p:nvPr/>
        </p:nvSpPr>
        <p:spPr>
          <a:xfrm>
            <a:off x="0" y="3800455"/>
            <a:ext cx="8905240" cy="646331"/>
          </a:xfrm>
          <a:prstGeom prst="rect">
            <a:avLst/>
          </a:prstGeom>
          <a:noFill/>
        </p:spPr>
        <p:txBody>
          <a:bodyPr wrap="square">
            <a:spAutoFit/>
          </a:bodyPr>
          <a:lstStyle/>
          <a:p>
            <a:r>
              <a:rPr lang="en-US" dirty="0"/>
              <a:t>Module3-instructions</a:t>
            </a:r>
          </a:p>
          <a:p>
            <a:r>
              <a:rPr lang="en-US" dirty="0"/>
              <a:t>Exercise: Using Ingress Resources and Ingress Controller to control external access</a:t>
            </a:r>
          </a:p>
        </p:txBody>
      </p:sp>
    </p:spTree>
    <p:extLst>
      <p:ext uri="{BB962C8B-B14F-4D97-AF65-F5344CB8AC3E}">
        <p14:creationId xmlns:p14="http://schemas.microsoft.com/office/powerpoint/2010/main" val="308052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AKS Upgrade Options</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4200" y="1435100"/>
            <a:ext cx="10927443" cy="4833938"/>
          </a:xfrm>
        </p:spPr>
        <p:txBody>
          <a:bodyPr wrap="square">
            <a:normAutofit lnSpcReduction="10000"/>
          </a:bodyPr>
          <a:lstStyle/>
          <a:p>
            <a:r>
              <a:rPr lang="en-US" sz="2600" dirty="0"/>
              <a:t>Azure offers 3 primary upgrade modes for AKS, which can be configured to be performed automatically if desired.</a:t>
            </a:r>
          </a:p>
          <a:p>
            <a:r>
              <a:rPr lang="en-US" sz="2600" b="1" dirty="0"/>
              <a:t>Node image updates </a:t>
            </a:r>
            <a:r>
              <a:rPr lang="en-US" sz="2600" dirty="0"/>
              <a:t>– Azure issues OS image security updates every 1-2 weeks. It’s important that the nodes in an AKS cluster be upgraded frequently to the latest OS images. </a:t>
            </a:r>
          </a:p>
          <a:p>
            <a:r>
              <a:rPr lang="en-US" sz="2600" b="1" dirty="0"/>
              <a:t>Kubernetes Patch upgrades</a:t>
            </a:r>
            <a:r>
              <a:rPr lang="en-US" sz="2600" dirty="0"/>
              <a:t>:  Kubernetes patches (ex: 1.25.5 -&gt; 1.25.9) are available on a regular basis. </a:t>
            </a:r>
          </a:p>
          <a:p>
            <a:r>
              <a:rPr lang="en-US" sz="2600" b="1" dirty="0"/>
              <a:t>Kubernetes Minor version upgrades</a:t>
            </a:r>
            <a:r>
              <a:rPr lang="en-US" sz="2600" dirty="0"/>
              <a:t>: Kubernetes releases minor versions (1.25 -&gt; 1.26) every 3-4 months.</a:t>
            </a:r>
          </a:p>
          <a:p>
            <a:r>
              <a:rPr lang="en-US" sz="2600" dirty="0"/>
              <a:t>Review the Deprecated API Migration Guide before performing a minor Kubernetes upgrade:  </a:t>
            </a:r>
            <a:r>
              <a:rPr lang="en-US" sz="2600" dirty="0">
                <a:hlinkClick r:id="rId3"/>
              </a:rPr>
              <a:t>https://kubernetes.io/docs/reference/using-api/deprecation-guide/</a:t>
            </a:r>
            <a:endParaRPr lang="en-US" sz="2600" dirty="0"/>
          </a:p>
          <a:p>
            <a:endParaRPr lang="en-US" dirty="0"/>
          </a:p>
        </p:txBody>
      </p:sp>
    </p:spTree>
    <p:extLst>
      <p:ext uri="{BB962C8B-B14F-4D97-AF65-F5344CB8AC3E}">
        <p14:creationId xmlns:p14="http://schemas.microsoft.com/office/powerpoint/2010/main" val="55173672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D09709-E92D-BB38-814F-6ED3B7CA66CB}"/>
              </a:ext>
            </a:extLst>
          </p:cNvPr>
          <p:cNvPicPr>
            <a:picLocks noChangeAspect="1"/>
          </p:cNvPicPr>
          <p:nvPr/>
        </p:nvPicPr>
        <p:blipFill>
          <a:blip r:embed="rId3"/>
          <a:stretch>
            <a:fillRect/>
          </a:stretch>
        </p:blipFill>
        <p:spPr>
          <a:xfrm>
            <a:off x="81485" y="114213"/>
            <a:ext cx="12029029" cy="6629573"/>
          </a:xfrm>
          <a:prstGeom prst="rect">
            <a:avLst/>
          </a:prstGeom>
        </p:spPr>
      </p:pic>
    </p:spTree>
    <p:extLst>
      <p:ext uri="{BB962C8B-B14F-4D97-AF65-F5344CB8AC3E}">
        <p14:creationId xmlns:p14="http://schemas.microsoft.com/office/powerpoint/2010/main" val="12582036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a:solidFill>
                  <a:schemeClr val="accent1">
                    <a:lumMod val="60000"/>
                    <a:lumOff val="40000"/>
                  </a:schemeClr>
                </a:solidFill>
              </a:rPr>
              <a:t>Availability Zones</a:t>
            </a:r>
            <a:endParaRPr lang="en-US" dirty="0">
              <a:solidFill>
                <a:schemeClr val="accent1">
                  <a:lumMod val="60000"/>
                  <a:lumOff val="40000"/>
                </a:schemeClr>
              </a:solidFill>
            </a:endParaRP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4200" y="1435100"/>
            <a:ext cx="5211763" cy="4833938"/>
          </a:xfrm>
        </p:spPr>
        <p:txBody>
          <a:bodyPr wrap="square">
            <a:normAutofit/>
          </a:bodyPr>
          <a:lstStyle/>
          <a:p>
            <a:r>
              <a:rPr lang="en-US" sz="2400" b="1" dirty="0"/>
              <a:t>Availability Zone</a:t>
            </a:r>
            <a:r>
              <a:rPr lang="en-US" sz="2400" dirty="0"/>
              <a:t> - Unique physical locations within a region. Each zone is made up of one or more datacenters equipped with independent power, cooling, and networking. </a:t>
            </a:r>
          </a:p>
          <a:p>
            <a:r>
              <a:rPr lang="en-US" sz="2400" dirty="0"/>
              <a:t>Zone-redundant services distribute your applications across Availability Zones to protect from </a:t>
            </a:r>
            <a:r>
              <a:rPr lang="en-US" sz="2400" dirty="0" err="1"/>
              <a:t>singlepoint</a:t>
            </a:r>
            <a:r>
              <a:rPr lang="en-US" sz="2400" dirty="0"/>
              <a:t>-of-failure</a:t>
            </a:r>
          </a:p>
        </p:txBody>
      </p:sp>
      <p:pic>
        <p:nvPicPr>
          <p:cNvPr id="1026" name="Picture 2" descr="AKS node distribution across availability zones">
            <a:extLst>
              <a:ext uri="{FF2B5EF4-FFF2-40B4-BE49-F238E27FC236}">
                <a16:creationId xmlns:a16="http://schemas.microsoft.com/office/drawing/2014/main" id="{2B5DD1B7-C386-6BAD-C5CF-72B2F1D52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7227" y="1265466"/>
            <a:ext cx="5527147" cy="34698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5DBF2EE-1C54-0B33-8056-B6BF5777CEAE}"/>
              </a:ext>
            </a:extLst>
          </p:cNvPr>
          <p:cNvSpPr txBox="1"/>
          <p:nvPr/>
        </p:nvSpPr>
        <p:spPr>
          <a:xfrm>
            <a:off x="584200" y="6093023"/>
            <a:ext cx="5510035" cy="307777"/>
          </a:xfrm>
          <a:prstGeom prst="rect">
            <a:avLst/>
          </a:prstGeom>
          <a:noFill/>
        </p:spPr>
        <p:txBody>
          <a:bodyPr wrap="none" lIns="0" tIns="0" rIns="0" bIns="0" rtlCol="0">
            <a:spAutoFit/>
          </a:bodyPr>
          <a:lstStyle/>
          <a:p>
            <a:pPr algn="l"/>
            <a:r>
              <a:rPr lang="en-US" sz="2000" i="1" dirty="0"/>
              <a:t>Availability zones  are not available in all Regions</a:t>
            </a:r>
          </a:p>
        </p:txBody>
      </p:sp>
    </p:spTree>
    <p:extLst>
      <p:ext uri="{BB962C8B-B14F-4D97-AF65-F5344CB8AC3E}">
        <p14:creationId xmlns:p14="http://schemas.microsoft.com/office/powerpoint/2010/main" val="30192091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C461F0-6D16-4EAB-BAE0-7EB3568378EF}"/>
              </a:ext>
            </a:extLst>
          </p:cNvPr>
          <p:cNvSpPr txBox="1">
            <a:spLocks noGrp="1"/>
          </p:cNvSpPr>
          <p:nvPr>
            <p:ph type="title" idx="4294967295"/>
          </p:nvPr>
        </p:nvSpPr>
        <p:spPr>
          <a:xfrm>
            <a:off x="455995" y="620827"/>
            <a:ext cx="11306469" cy="40230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14367">
              <a:lnSpc>
                <a:spcPts val="3137"/>
              </a:lnSpc>
              <a:defRPr/>
            </a:pPr>
            <a:r>
              <a:rPr lang="en-US" sz="2745" spc="-49" dirty="0">
                <a:solidFill>
                  <a:srgbClr val="3C3C41"/>
                </a:solidFill>
                <a:latin typeface="Segoe UI Semibold"/>
              </a:rPr>
              <a:t>The </a:t>
            </a:r>
            <a:r>
              <a:rPr lang="en-US" sz="2745" spc="-49" dirty="0">
                <a:solidFill>
                  <a:srgbClr val="0078D4"/>
                </a:solidFill>
                <a:latin typeface="Segoe UI Semibold"/>
              </a:rPr>
              <a:t>benefits</a:t>
            </a:r>
            <a:r>
              <a:rPr lang="en-US" sz="2745" spc="-49" dirty="0">
                <a:solidFill>
                  <a:srgbClr val="3C3C41"/>
                </a:solidFill>
                <a:latin typeface="Segoe UI Semibold"/>
              </a:rPr>
              <a:t> of using containers</a:t>
            </a:r>
            <a:endParaRPr lang="en-US" sz="2745" spc="-49" dirty="0">
              <a:solidFill>
                <a:srgbClr val="0078D4"/>
              </a:solidFill>
              <a:latin typeface="Segoe UI Semibold"/>
            </a:endParaRPr>
          </a:p>
        </p:txBody>
      </p:sp>
      <p:grpSp>
        <p:nvGrpSpPr>
          <p:cNvPr id="38" name="Group 37" descr="Agility + Ship apps faster ">
            <a:extLst>
              <a:ext uri="{FF2B5EF4-FFF2-40B4-BE49-F238E27FC236}">
                <a16:creationId xmlns:a16="http://schemas.microsoft.com/office/drawing/2014/main" id="{C3706161-0D98-4E7C-AF69-07993E3D02FC}"/>
              </a:ext>
            </a:extLst>
          </p:cNvPr>
          <p:cNvGrpSpPr/>
          <p:nvPr/>
        </p:nvGrpSpPr>
        <p:grpSpPr>
          <a:xfrm>
            <a:off x="1855150" y="2030220"/>
            <a:ext cx="2014339" cy="2255097"/>
            <a:chOff x="2382783" y="2833688"/>
            <a:chExt cx="2054731" cy="2300316"/>
          </a:xfrm>
        </p:grpSpPr>
        <p:sp>
          <p:nvSpPr>
            <p:cNvPr id="84" name="TextBox 83">
              <a:extLst>
                <a:ext uri="{FF2B5EF4-FFF2-40B4-BE49-F238E27FC236}">
                  <a16:creationId xmlns:a16="http://schemas.microsoft.com/office/drawing/2014/main" id="{98968DC3-CD42-4098-BEB7-5E7DAA7542E5}"/>
                </a:ext>
              </a:extLst>
            </p:cNvPr>
            <p:cNvSpPr txBox="1"/>
            <p:nvPr/>
          </p:nvSpPr>
          <p:spPr>
            <a:xfrm>
              <a:off x="2382783" y="3576655"/>
              <a:ext cx="2054731" cy="1557349"/>
            </a:xfrm>
            <a:prstGeom prst="rect">
              <a:avLst/>
            </a:prstGeom>
            <a:noFill/>
          </p:spPr>
          <p:txBody>
            <a:bodyPr wrap="square" lIns="143428" tIns="143428" rIns="143428" bIns="143428" rtlCol="0">
              <a:spAutoFit/>
            </a:bodyPr>
            <a:lstStyle/>
            <a:p>
              <a:pPr algn="ctr">
                <a:spcAft>
                  <a:spcPts val="588"/>
                </a:spcAft>
              </a:pPr>
              <a:r>
                <a:rPr lang="en-US" sz="1765" dirty="0">
                  <a:latin typeface="Segoe UI" panose="020B0502040204020203" pitchFamily="34" charset="0"/>
                  <a:cs typeface="Segoe UI" panose="020B0502040204020203" pitchFamily="34" charset="0"/>
                </a:rPr>
                <a:t>Agility</a:t>
              </a:r>
            </a:p>
            <a:p>
              <a:pPr algn="ctr">
                <a:spcAft>
                  <a:spcPts val="588"/>
                </a:spcAft>
              </a:pPr>
              <a:r>
                <a:rPr lang="en-US" sz="1765" dirty="0">
                  <a:latin typeface="Segoe UI" panose="020B0502040204020203" pitchFamily="34" charset="0"/>
                  <a:cs typeface="Segoe UI" panose="020B0502040204020203" pitchFamily="34" charset="0"/>
                </a:rPr>
                <a:t>+</a:t>
              </a:r>
            </a:p>
            <a:p>
              <a:pPr algn="ctr">
                <a:spcAft>
                  <a:spcPts val="588"/>
                </a:spcAft>
              </a:pPr>
              <a:r>
                <a:rPr lang="en-US" sz="1765" dirty="0">
                  <a:latin typeface="Segoe UI" panose="020B0502040204020203" pitchFamily="34" charset="0"/>
                  <a:cs typeface="Segoe UI" panose="020B0502040204020203" pitchFamily="34" charset="0"/>
                </a:rPr>
                <a:t>Ship apps </a:t>
              </a:r>
              <a:br>
                <a:rPr lang="en-US" sz="1765" dirty="0">
                  <a:latin typeface="Segoe UI" panose="020B0502040204020203" pitchFamily="34" charset="0"/>
                  <a:cs typeface="Segoe UI" panose="020B0502040204020203" pitchFamily="34" charset="0"/>
                </a:rPr>
              </a:br>
              <a:r>
                <a:rPr lang="en-US" sz="1765" dirty="0">
                  <a:latin typeface="Segoe UI" panose="020B0502040204020203" pitchFamily="34" charset="0"/>
                  <a:cs typeface="Segoe UI" panose="020B0502040204020203" pitchFamily="34" charset="0"/>
                </a:rPr>
                <a:t>faster </a:t>
              </a:r>
            </a:p>
          </p:txBody>
        </p:sp>
        <p:grpSp>
          <p:nvGrpSpPr>
            <p:cNvPr id="2" name="Group 1">
              <a:extLst>
                <a:ext uri="{FF2B5EF4-FFF2-40B4-BE49-F238E27FC236}">
                  <a16:creationId xmlns:a16="http://schemas.microsoft.com/office/drawing/2014/main" id="{0A249F85-60FE-4A5A-BCB1-58612ACCDB56}"/>
                </a:ext>
              </a:extLst>
            </p:cNvPr>
            <p:cNvGrpSpPr/>
            <p:nvPr/>
          </p:nvGrpSpPr>
          <p:grpSpPr>
            <a:xfrm>
              <a:off x="3078361" y="2833688"/>
              <a:ext cx="663574" cy="663574"/>
              <a:chOff x="2756779" y="2833688"/>
              <a:chExt cx="663574" cy="663574"/>
            </a:xfrm>
          </p:grpSpPr>
          <p:sp>
            <p:nvSpPr>
              <p:cNvPr id="98" name="Oval 97">
                <a:extLst>
                  <a:ext uri="{FF2B5EF4-FFF2-40B4-BE49-F238E27FC236}">
                    <a16:creationId xmlns:a16="http://schemas.microsoft.com/office/drawing/2014/main" id="{24AAE8A3-D91C-4C64-AA4B-80BD723C1B60}"/>
                  </a:ext>
                </a:extLst>
              </p:cNvPr>
              <p:cNvSpPr/>
              <p:nvPr/>
            </p:nvSpPr>
            <p:spPr bwMode="auto">
              <a:xfrm rot="16200000">
                <a:off x="2756779"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9" name="Group 98">
                <a:extLst>
                  <a:ext uri="{FF2B5EF4-FFF2-40B4-BE49-F238E27FC236}">
                    <a16:creationId xmlns:a16="http://schemas.microsoft.com/office/drawing/2014/main" id="{BA009324-3AE8-4A65-9F6F-FE9462286B8C}"/>
                  </a:ext>
                </a:extLst>
              </p:cNvPr>
              <p:cNvGrpSpPr/>
              <p:nvPr/>
            </p:nvGrpSpPr>
            <p:grpSpPr>
              <a:xfrm>
                <a:off x="2893115" y="2979498"/>
                <a:ext cx="390903" cy="371954"/>
                <a:chOff x="1146231" y="2215122"/>
                <a:chExt cx="530543" cy="504825"/>
              </a:xfrm>
            </p:grpSpPr>
            <p:sp>
              <p:nvSpPr>
                <p:cNvPr id="100" name="Freeform: Shape 99">
                  <a:extLst>
                    <a:ext uri="{FF2B5EF4-FFF2-40B4-BE49-F238E27FC236}">
                      <a16:creationId xmlns:a16="http://schemas.microsoft.com/office/drawing/2014/main" id="{89E48C59-5F07-44E1-9963-A2BF7CBEC609}"/>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endParaRPr lang="en-US" sz="1765"/>
                </a:p>
              </p:txBody>
            </p:sp>
            <p:sp>
              <p:nvSpPr>
                <p:cNvPr id="101" name="Freeform: Shape 100">
                  <a:extLst>
                    <a:ext uri="{FF2B5EF4-FFF2-40B4-BE49-F238E27FC236}">
                      <a16:creationId xmlns:a16="http://schemas.microsoft.com/office/drawing/2014/main" id="{DDF3240A-B073-49C7-A3D2-E621021DFE73}"/>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endParaRPr lang="en-US" sz="1765"/>
                </a:p>
              </p:txBody>
            </p:sp>
          </p:grpSp>
        </p:grpSp>
      </p:grpSp>
      <p:grpSp>
        <p:nvGrpSpPr>
          <p:cNvPr id="42" name="Group 41" descr="Portability + Easily move workloads &#10;">
            <a:extLst>
              <a:ext uri="{FF2B5EF4-FFF2-40B4-BE49-F238E27FC236}">
                <a16:creationId xmlns:a16="http://schemas.microsoft.com/office/drawing/2014/main" id="{E08D5C44-8BA2-42C2-AA45-78A05AE7DC46}"/>
              </a:ext>
            </a:extLst>
          </p:cNvPr>
          <p:cNvGrpSpPr/>
          <p:nvPr/>
        </p:nvGrpSpPr>
        <p:grpSpPr>
          <a:xfrm>
            <a:off x="4010938" y="2030220"/>
            <a:ext cx="2014339" cy="2255097"/>
            <a:chOff x="4391112" y="2833688"/>
            <a:chExt cx="2054731" cy="2300316"/>
          </a:xfrm>
        </p:grpSpPr>
        <p:sp>
          <p:nvSpPr>
            <p:cNvPr id="87" name="TextBox 86">
              <a:extLst>
                <a:ext uri="{FF2B5EF4-FFF2-40B4-BE49-F238E27FC236}">
                  <a16:creationId xmlns:a16="http://schemas.microsoft.com/office/drawing/2014/main" id="{F666AC58-F529-4912-88F9-9E5D5F976A11}"/>
                </a:ext>
              </a:extLst>
            </p:cNvPr>
            <p:cNvSpPr txBox="1"/>
            <p:nvPr/>
          </p:nvSpPr>
          <p:spPr>
            <a:xfrm>
              <a:off x="4391112" y="3576655"/>
              <a:ext cx="2054731" cy="1557349"/>
            </a:xfrm>
            <a:prstGeom prst="rect">
              <a:avLst/>
            </a:prstGeom>
            <a:noFill/>
          </p:spPr>
          <p:txBody>
            <a:bodyPr wrap="square" lIns="143428" tIns="143428" rIns="143428" bIns="143428" rtlCol="0">
              <a:spAutoFit/>
            </a:bodyPr>
            <a:lstStyle/>
            <a:p>
              <a:pPr algn="ctr">
                <a:spcAft>
                  <a:spcPts val="588"/>
                </a:spcAft>
              </a:pPr>
              <a:r>
                <a:rPr lang="en-US" sz="1765" dirty="0">
                  <a:latin typeface="Segoe UI" panose="020B0502040204020203" pitchFamily="34" charset="0"/>
                  <a:cs typeface="Segoe UI" panose="020B0502040204020203" pitchFamily="34" charset="0"/>
                </a:rPr>
                <a:t>Portability</a:t>
              </a:r>
            </a:p>
            <a:p>
              <a:pPr algn="ctr">
                <a:spcAft>
                  <a:spcPts val="588"/>
                </a:spcAft>
              </a:pPr>
              <a:r>
                <a:rPr lang="en-US" sz="1765" dirty="0">
                  <a:latin typeface="Segoe UI" panose="020B0502040204020203" pitchFamily="34" charset="0"/>
                  <a:cs typeface="Segoe UI" panose="020B0502040204020203" pitchFamily="34" charset="0"/>
                </a:rPr>
                <a:t>+</a:t>
              </a:r>
            </a:p>
            <a:p>
              <a:pPr algn="ctr">
                <a:spcAft>
                  <a:spcPts val="588"/>
                </a:spcAft>
              </a:pPr>
              <a:r>
                <a:rPr lang="en-US" sz="1765" dirty="0">
                  <a:latin typeface="Segoe UI" panose="020B0502040204020203" pitchFamily="34" charset="0"/>
                  <a:cs typeface="Segoe UI" panose="020B0502040204020203" pitchFamily="34" charset="0"/>
                </a:rPr>
                <a:t>Easily move workloads </a:t>
              </a:r>
            </a:p>
          </p:txBody>
        </p:sp>
        <p:grpSp>
          <p:nvGrpSpPr>
            <p:cNvPr id="3" name="Group 2">
              <a:extLst>
                <a:ext uri="{FF2B5EF4-FFF2-40B4-BE49-F238E27FC236}">
                  <a16:creationId xmlns:a16="http://schemas.microsoft.com/office/drawing/2014/main" id="{CEB2D1CC-5C54-4226-904F-4F405F013F26}"/>
                </a:ext>
              </a:extLst>
            </p:cNvPr>
            <p:cNvGrpSpPr/>
            <p:nvPr/>
          </p:nvGrpSpPr>
          <p:grpSpPr>
            <a:xfrm>
              <a:off x="5086690" y="2833688"/>
              <a:ext cx="663574" cy="663574"/>
              <a:chOff x="4673429" y="2833688"/>
              <a:chExt cx="663574" cy="663574"/>
            </a:xfrm>
          </p:grpSpPr>
          <p:sp>
            <p:nvSpPr>
              <p:cNvPr id="92" name="Oval 91">
                <a:extLst>
                  <a:ext uri="{FF2B5EF4-FFF2-40B4-BE49-F238E27FC236}">
                    <a16:creationId xmlns:a16="http://schemas.microsoft.com/office/drawing/2014/main" id="{E12F1C75-4DAF-4E97-9608-72A8980518A9}"/>
                  </a:ext>
                </a:extLst>
              </p:cNvPr>
              <p:cNvSpPr/>
              <p:nvPr/>
            </p:nvSpPr>
            <p:spPr bwMode="auto">
              <a:xfrm rot="16200000">
                <a:off x="4673429"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02B8762D-A570-489B-83B8-5B449DA09202}"/>
                  </a:ext>
                </a:extLst>
              </p:cNvPr>
              <p:cNvGrpSpPr/>
              <p:nvPr/>
            </p:nvGrpSpPr>
            <p:grpSpPr>
              <a:xfrm>
                <a:off x="4818377" y="2970812"/>
                <a:ext cx="384175" cy="384175"/>
                <a:chOff x="3222625" y="3417888"/>
                <a:chExt cx="384175" cy="384175"/>
              </a:xfrm>
            </p:grpSpPr>
            <p:sp>
              <p:nvSpPr>
                <p:cNvPr id="94" name="Freeform 40">
                  <a:extLst>
                    <a:ext uri="{FF2B5EF4-FFF2-40B4-BE49-F238E27FC236}">
                      <a16:creationId xmlns:a16="http://schemas.microsoft.com/office/drawing/2014/main" id="{E3AF74AF-BED9-453A-9F5F-8C03CE8E5D40}"/>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5" name="Oval 41">
                  <a:extLst>
                    <a:ext uri="{FF2B5EF4-FFF2-40B4-BE49-F238E27FC236}">
                      <a16:creationId xmlns:a16="http://schemas.microsoft.com/office/drawing/2014/main" id="{538B4342-44D7-43FE-A74E-6902C78FDC44}"/>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44" name="Group 43" descr="Density + Achieve resource efficiency&#10;">
            <a:extLst>
              <a:ext uri="{FF2B5EF4-FFF2-40B4-BE49-F238E27FC236}">
                <a16:creationId xmlns:a16="http://schemas.microsoft.com/office/drawing/2014/main" id="{E8C2413B-91F2-4F9B-A9AF-0EA50F4516F6}"/>
              </a:ext>
            </a:extLst>
          </p:cNvPr>
          <p:cNvGrpSpPr/>
          <p:nvPr/>
        </p:nvGrpSpPr>
        <p:grpSpPr>
          <a:xfrm>
            <a:off x="6166725" y="2030220"/>
            <a:ext cx="2014339" cy="2255097"/>
            <a:chOff x="6399441" y="2833688"/>
            <a:chExt cx="2054731" cy="2300316"/>
          </a:xfrm>
        </p:grpSpPr>
        <p:sp>
          <p:nvSpPr>
            <p:cNvPr id="90" name="TextBox 89">
              <a:extLst>
                <a:ext uri="{FF2B5EF4-FFF2-40B4-BE49-F238E27FC236}">
                  <a16:creationId xmlns:a16="http://schemas.microsoft.com/office/drawing/2014/main" id="{29D4FF9D-599F-4D5B-91B2-7F9A64CD4C73}"/>
                </a:ext>
              </a:extLst>
            </p:cNvPr>
            <p:cNvSpPr txBox="1"/>
            <p:nvPr/>
          </p:nvSpPr>
          <p:spPr>
            <a:xfrm>
              <a:off x="6399441" y="3576655"/>
              <a:ext cx="2054731" cy="1557349"/>
            </a:xfrm>
            <a:prstGeom prst="rect">
              <a:avLst/>
            </a:prstGeom>
            <a:noFill/>
          </p:spPr>
          <p:txBody>
            <a:bodyPr wrap="square" lIns="143428" tIns="143428" rIns="143428" bIns="143428" rtlCol="0">
              <a:spAutoFit/>
            </a:bodyPr>
            <a:lstStyle/>
            <a:p>
              <a:pPr algn="ctr">
                <a:spcAft>
                  <a:spcPts val="588"/>
                </a:spcAft>
              </a:pPr>
              <a:r>
                <a:rPr lang="en-US" sz="1765" dirty="0">
                  <a:latin typeface="Segoe UI" panose="020B0502040204020203" pitchFamily="34" charset="0"/>
                  <a:cs typeface="Segoe UI" panose="020B0502040204020203" pitchFamily="34" charset="0"/>
                </a:rPr>
                <a:t>Density</a:t>
              </a:r>
            </a:p>
            <a:p>
              <a:pPr algn="ctr">
                <a:spcAft>
                  <a:spcPts val="588"/>
                </a:spcAft>
              </a:pPr>
              <a:r>
                <a:rPr lang="en-US" sz="1765" dirty="0">
                  <a:latin typeface="Segoe UI" panose="020B0502040204020203" pitchFamily="34" charset="0"/>
                  <a:cs typeface="Segoe UI" panose="020B0502040204020203" pitchFamily="34" charset="0"/>
                </a:rPr>
                <a:t>+</a:t>
              </a:r>
            </a:p>
            <a:p>
              <a:pPr algn="ctr">
                <a:spcAft>
                  <a:spcPts val="588"/>
                </a:spcAft>
              </a:pPr>
              <a:r>
                <a:rPr lang="en-US" sz="1765" dirty="0">
                  <a:latin typeface="Segoe UI" panose="020B0502040204020203" pitchFamily="34" charset="0"/>
                  <a:cs typeface="Segoe UI" panose="020B0502040204020203" pitchFamily="34" charset="0"/>
                </a:rPr>
                <a:t>Achieve resource efficiency</a:t>
              </a:r>
            </a:p>
          </p:txBody>
        </p:sp>
        <p:grpSp>
          <p:nvGrpSpPr>
            <p:cNvPr id="5" name="Group 4">
              <a:extLst>
                <a:ext uri="{FF2B5EF4-FFF2-40B4-BE49-F238E27FC236}">
                  <a16:creationId xmlns:a16="http://schemas.microsoft.com/office/drawing/2014/main" id="{4BB02012-CA9F-4A4A-8F17-8F60D5B41420}"/>
                </a:ext>
              </a:extLst>
            </p:cNvPr>
            <p:cNvGrpSpPr/>
            <p:nvPr/>
          </p:nvGrpSpPr>
          <p:grpSpPr>
            <a:xfrm>
              <a:off x="7095019" y="2833688"/>
              <a:ext cx="663574" cy="663574"/>
              <a:chOff x="6702761" y="2833688"/>
              <a:chExt cx="663574" cy="663574"/>
            </a:xfrm>
          </p:grpSpPr>
          <p:sp>
            <p:nvSpPr>
              <p:cNvPr id="103" name="Oval 102">
                <a:extLst>
                  <a:ext uri="{FF2B5EF4-FFF2-40B4-BE49-F238E27FC236}">
                    <a16:creationId xmlns:a16="http://schemas.microsoft.com/office/drawing/2014/main" id="{D901E37A-3311-4DC5-B0DF-3189ED833B58}"/>
                  </a:ext>
                </a:extLst>
              </p:cNvPr>
              <p:cNvSpPr/>
              <p:nvPr/>
            </p:nvSpPr>
            <p:spPr bwMode="auto">
              <a:xfrm rot="16200000">
                <a:off x="6702761"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4" name="Group 103">
                <a:extLst>
                  <a:ext uri="{FF2B5EF4-FFF2-40B4-BE49-F238E27FC236}">
                    <a16:creationId xmlns:a16="http://schemas.microsoft.com/office/drawing/2014/main" id="{63712684-B3B3-4AE1-BDCB-6A8E363979AB}"/>
                  </a:ext>
                </a:extLst>
              </p:cNvPr>
              <p:cNvGrpSpPr/>
              <p:nvPr/>
            </p:nvGrpSpPr>
            <p:grpSpPr>
              <a:xfrm>
                <a:off x="6848890" y="2981267"/>
                <a:ext cx="371316" cy="368417"/>
                <a:chOff x="882651" y="963613"/>
                <a:chExt cx="812800" cy="806450"/>
              </a:xfrm>
            </p:grpSpPr>
            <p:sp>
              <p:nvSpPr>
                <p:cNvPr id="105" name="Freeform 14">
                  <a:extLst>
                    <a:ext uri="{FF2B5EF4-FFF2-40B4-BE49-F238E27FC236}">
                      <a16:creationId xmlns:a16="http://schemas.microsoft.com/office/drawing/2014/main" id="{3163F185-8940-4F35-9E7A-2EABF940B419}"/>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15">
                  <a:extLst>
                    <a:ext uri="{FF2B5EF4-FFF2-40B4-BE49-F238E27FC236}">
                      <a16:creationId xmlns:a16="http://schemas.microsoft.com/office/drawing/2014/main" id="{265D7130-11B3-4799-ACE6-9610918C7BD4}"/>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46" name="Group 45" descr="Rapid scale + Scale easily to meet demand &#10;">
            <a:extLst>
              <a:ext uri="{FF2B5EF4-FFF2-40B4-BE49-F238E27FC236}">
                <a16:creationId xmlns:a16="http://schemas.microsoft.com/office/drawing/2014/main" id="{F7197D9A-3895-4050-B7B4-B7FB07B35C3A}"/>
              </a:ext>
            </a:extLst>
          </p:cNvPr>
          <p:cNvGrpSpPr/>
          <p:nvPr/>
        </p:nvGrpSpPr>
        <p:grpSpPr>
          <a:xfrm>
            <a:off x="8322512" y="2030230"/>
            <a:ext cx="2014339" cy="2255088"/>
            <a:chOff x="8407769" y="2833697"/>
            <a:chExt cx="2054731" cy="2300307"/>
          </a:xfrm>
        </p:grpSpPr>
        <p:sp>
          <p:nvSpPr>
            <p:cNvPr id="89" name="TextBox 88">
              <a:extLst>
                <a:ext uri="{FF2B5EF4-FFF2-40B4-BE49-F238E27FC236}">
                  <a16:creationId xmlns:a16="http://schemas.microsoft.com/office/drawing/2014/main" id="{54DCDC46-CE00-48C6-A1BA-D811C933BA3B}"/>
                </a:ext>
              </a:extLst>
            </p:cNvPr>
            <p:cNvSpPr txBox="1"/>
            <p:nvPr/>
          </p:nvSpPr>
          <p:spPr>
            <a:xfrm>
              <a:off x="8407769" y="3576655"/>
              <a:ext cx="2054731" cy="1557349"/>
            </a:xfrm>
            <a:prstGeom prst="rect">
              <a:avLst/>
            </a:prstGeom>
            <a:noFill/>
          </p:spPr>
          <p:txBody>
            <a:bodyPr wrap="square" lIns="143428" tIns="143428" rIns="143428" bIns="143428" rtlCol="0">
              <a:spAutoFit/>
            </a:bodyPr>
            <a:lstStyle/>
            <a:p>
              <a:pPr algn="ctr">
                <a:spcAft>
                  <a:spcPts val="588"/>
                </a:spcAft>
              </a:pPr>
              <a:r>
                <a:rPr lang="en-US" sz="1765" dirty="0">
                  <a:latin typeface="Segoe UI" panose="020B0502040204020203" pitchFamily="34" charset="0"/>
                  <a:cs typeface="Segoe UI" panose="020B0502040204020203" pitchFamily="34" charset="0"/>
                </a:rPr>
                <a:t>Rapid scale</a:t>
              </a:r>
            </a:p>
            <a:p>
              <a:pPr algn="ctr">
                <a:spcAft>
                  <a:spcPts val="588"/>
                </a:spcAft>
              </a:pPr>
              <a:r>
                <a:rPr lang="en-US" sz="1765" dirty="0">
                  <a:latin typeface="Segoe UI" panose="020B0502040204020203" pitchFamily="34" charset="0"/>
                  <a:cs typeface="Segoe UI" panose="020B0502040204020203" pitchFamily="34" charset="0"/>
                </a:rPr>
                <a:t>+</a:t>
              </a:r>
            </a:p>
            <a:p>
              <a:pPr algn="ctr">
                <a:spcAft>
                  <a:spcPts val="588"/>
                </a:spcAft>
              </a:pPr>
              <a:r>
                <a:rPr lang="en-US" sz="1765" dirty="0">
                  <a:latin typeface="Segoe UI" panose="020B0502040204020203" pitchFamily="34" charset="0"/>
                  <a:cs typeface="Segoe UI" panose="020B0502040204020203" pitchFamily="34" charset="0"/>
                </a:rPr>
                <a:t>Scale easily to meet demand </a:t>
              </a:r>
            </a:p>
          </p:txBody>
        </p:sp>
        <p:grpSp>
          <p:nvGrpSpPr>
            <p:cNvPr id="18" name="Group 17">
              <a:extLst>
                <a:ext uri="{FF2B5EF4-FFF2-40B4-BE49-F238E27FC236}">
                  <a16:creationId xmlns:a16="http://schemas.microsoft.com/office/drawing/2014/main" id="{AB1CE71C-3953-4315-8F08-06E3A6314D1C}"/>
                </a:ext>
              </a:extLst>
            </p:cNvPr>
            <p:cNvGrpSpPr/>
            <p:nvPr/>
          </p:nvGrpSpPr>
          <p:grpSpPr>
            <a:xfrm>
              <a:off x="9103347" y="2833697"/>
              <a:ext cx="663574" cy="663565"/>
              <a:chOff x="8619412" y="2833688"/>
              <a:chExt cx="663574" cy="663565"/>
            </a:xfrm>
          </p:grpSpPr>
          <p:sp>
            <p:nvSpPr>
              <p:cNvPr id="108" name="Oval 107">
                <a:extLst>
                  <a:ext uri="{FF2B5EF4-FFF2-40B4-BE49-F238E27FC236}">
                    <a16:creationId xmlns:a16="http://schemas.microsoft.com/office/drawing/2014/main" id="{2D43E027-6853-4473-B6EC-49B7FA7BB882}"/>
                  </a:ext>
                </a:extLst>
              </p:cNvPr>
              <p:cNvSpPr/>
              <p:nvPr/>
            </p:nvSpPr>
            <p:spPr bwMode="auto">
              <a:xfrm rot="16200000">
                <a:off x="8619416" y="2833684"/>
                <a:ext cx="663565"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9" name="Group 108">
                <a:extLst>
                  <a:ext uri="{FF2B5EF4-FFF2-40B4-BE49-F238E27FC236}">
                    <a16:creationId xmlns:a16="http://schemas.microsoft.com/office/drawing/2014/main" id="{2A7000B4-9FA0-4585-8A5D-C898AD33DF09}"/>
                  </a:ext>
                </a:extLst>
              </p:cNvPr>
              <p:cNvGrpSpPr/>
              <p:nvPr/>
            </p:nvGrpSpPr>
            <p:grpSpPr>
              <a:xfrm>
                <a:off x="8783877" y="2998499"/>
                <a:ext cx="334615" cy="333941"/>
                <a:chOff x="10067926" y="2455863"/>
                <a:chExt cx="795338" cy="793750"/>
              </a:xfrm>
            </p:grpSpPr>
            <p:sp>
              <p:nvSpPr>
                <p:cNvPr id="110" name="Line 19">
                  <a:extLst>
                    <a:ext uri="{FF2B5EF4-FFF2-40B4-BE49-F238E27FC236}">
                      <a16:creationId xmlns:a16="http://schemas.microsoft.com/office/drawing/2014/main" id="{4253D6D6-0172-4BB6-AC96-A0DA5222509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1" name="Freeform 20">
                  <a:extLst>
                    <a:ext uri="{FF2B5EF4-FFF2-40B4-BE49-F238E27FC236}">
                      <a16:creationId xmlns:a16="http://schemas.microsoft.com/office/drawing/2014/main" id="{DBEF28FC-0B66-4B61-AED7-3C6B9E19BA34}"/>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113" name="Freeform 21">
                  <a:extLst>
                    <a:ext uri="{FF2B5EF4-FFF2-40B4-BE49-F238E27FC236}">
                      <a16:creationId xmlns:a16="http://schemas.microsoft.com/office/drawing/2014/main" id="{13300F5B-C0FA-4095-8CB3-EAF159A2FB8D}"/>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spTree>
    <p:extLst>
      <p:ext uri="{BB962C8B-B14F-4D97-AF65-F5344CB8AC3E}">
        <p14:creationId xmlns:p14="http://schemas.microsoft.com/office/powerpoint/2010/main" val="115798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Cluster Node Pools</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4200" y="1435100"/>
            <a:ext cx="10927443" cy="4833938"/>
          </a:xfrm>
        </p:spPr>
        <p:txBody>
          <a:bodyPr wrap="square">
            <a:normAutofit/>
          </a:bodyPr>
          <a:lstStyle/>
          <a:p>
            <a:r>
              <a:rPr lang="en-US" sz="2400" dirty="0"/>
              <a:t>A Node Pool in a set of Nodes (VMs) with the exact same configuration. </a:t>
            </a:r>
          </a:p>
          <a:p>
            <a:r>
              <a:rPr lang="en-US" sz="2400" dirty="0"/>
              <a:t>In AKS, each Node Pool maps to a Virtual Machine Scale Set. </a:t>
            </a:r>
          </a:p>
          <a:p>
            <a:r>
              <a:rPr lang="en-US" sz="2400" dirty="0"/>
              <a:t>Every AKS cluster contains at least one Node Pool. </a:t>
            </a:r>
          </a:p>
          <a:p>
            <a:r>
              <a:rPr lang="en-US" sz="2400" dirty="0"/>
              <a:t>A default Node Pool is created when a new AKS cluster is provisioned. </a:t>
            </a:r>
          </a:p>
          <a:p>
            <a:r>
              <a:rPr lang="en-US" sz="2400" dirty="0"/>
              <a:t>The default Node Pool is designated as a System Node Pool, for running Kubernetes utilities. </a:t>
            </a:r>
          </a:p>
          <a:p>
            <a:pPr lvl="1"/>
            <a:r>
              <a:rPr lang="en-US" sz="1600" dirty="0"/>
              <a:t>System Nodes should not be confused with Master Nodes, which control the Kubernetes cluster and are hidden. </a:t>
            </a:r>
          </a:p>
          <a:p>
            <a:pPr lvl="1"/>
            <a:r>
              <a:rPr lang="en-US" sz="1600" dirty="0"/>
              <a:t>You have no control over the configuration and number of Mater Nodes. </a:t>
            </a:r>
          </a:p>
          <a:p>
            <a:r>
              <a:rPr lang="en-US" sz="2400" dirty="0"/>
              <a:t>While you can schedule your workloads on system nodes, it’s recommended that you create a separate User Node Pool to run your Pods</a:t>
            </a:r>
          </a:p>
        </p:txBody>
      </p:sp>
    </p:spTree>
    <p:extLst>
      <p:ext uri="{BB962C8B-B14F-4D97-AF65-F5344CB8AC3E}">
        <p14:creationId xmlns:p14="http://schemas.microsoft.com/office/powerpoint/2010/main" val="159584224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Types of Node Pools</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8263" y="1134953"/>
            <a:ext cx="10927443" cy="5475252"/>
          </a:xfrm>
        </p:spPr>
        <p:txBody>
          <a:bodyPr wrap="square">
            <a:noAutofit/>
          </a:bodyPr>
          <a:lstStyle/>
          <a:p>
            <a:pPr marL="0" indent="0">
              <a:buNone/>
            </a:pPr>
            <a:r>
              <a:rPr lang="en-US" sz="2400" dirty="0"/>
              <a:t>AKS supports several types of Node Pools: </a:t>
            </a:r>
          </a:p>
          <a:p>
            <a:pPr lvl="1"/>
            <a:r>
              <a:rPr lang="en-US" sz="1800" b="1" dirty="0"/>
              <a:t>System Node Pool </a:t>
            </a:r>
            <a:r>
              <a:rPr lang="en-US" sz="1800" dirty="0"/>
              <a:t>– Used by system utilities like </a:t>
            </a:r>
            <a:r>
              <a:rPr lang="en-US" sz="1800" dirty="0" err="1"/>
              <a:t>CoreDNS</a:t>
            </a:r>
            <a:r>
              <a:rPr lang="en-US" sz="1800" dirty="0"/>
              <a:t> and Metrics Server. System Node Pools can only use the Linux OS. </a:t>
            </a:r>
          </a:p>
          <a:p>
            <a:pPr lvl="1"/>
            <a:r>
              <a:rPr lang="en-US" sz="1800" b="1" dirty="0"/>
              <a:t>Linux User Node Pool </a:t>
            </a:r>
            <a:r>
              <a:rPr lang="en-US" sz="1800" dirty="0"/>
              <a:t>– Pool of VMs that can run user workloads requiring the Linux OS. </a:t>
            </a:r>
          </a:p>
          <a:p>
            <a:pPr lvl="1"/>
            <a:r>
              <a:rPr lang="en-US" sz="1800" b="1" dirty="0"/>
              <a:t>Windows User Node Pool </a:t>
            </a:r>
            <a:r>
              <a:rPr lang="en-US" sz="1800" dirty="0"/>
              <a:t>- Pool of VMs that can run user workloads requiring the Window 2019 OS. </a:t>
            </a:r>
          </a:p>
          <a:p>
            <a:pPr lvl="1"/>
            <a:r>
              <a:rPr lang="en-US" sz="1800" b="1" dirty="0"/>
              <a:t>Spot Node Pool </a:t>
            </a:r>
            <a:r>
              <a:rPr lang="en-US" sz="1800" dirty="0"/>
              <a:t>– A User Node Pool that consists of Spot VM Instances. Azure can reclaim these VMs at any time if it needs their compute power. Spot VMs are up to 90% cheaper than regular VMs. These are great for “expensive” workloads that are resilient enough to tolerate being deleted and recreated as Nodes are removed and reattached. </a:t>
            </a:r>
          </a:p>
          <a:p>
            <a:pPr lvl="1"/>
            <a:r>
              <a:rPr lang="en-US" sz="1800" b="1" dirty="0"/>
              <a:t>Virtual Nodes </a:t>
            </a:r>
            <a:r>
              <a:rPr lang="en-US" sz="1800" dirty="0"/>
              <a:t>– Dynamic nodes created as wrappers for Azure Container Instances. One node is created for each Pod it hosts. See limitations.</a:t>
            </a:r>
          </a:p>
        </p:txBody>
      </p:sp>
    </p:spTree>
    <p:extLst>
      <p:ext uri="{BB962C8B-B14F-4D97-AF65-F5344CB8AC3E}">
        <p14:creationId xmlns:p14="http://schemas.microsoft.com/office/powerpoint/2010/main" val="350286264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Labels and Node Selectors</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8263" y="1134953"/>
            <a:ext cx="10927443" cy="875331"/>
          </a:xfrm>
        </p:spPr>
        <p:txBody>
          <a:bodyPr wrap="square">
            <a:noAutofit/>
          </a:bodyPr>
          <a:lstStyle/>
          <a:p>
            <a:pPr marL="0" indent="0">
              <a:buNone/>
            </a:pPr>
            <a:r>
              <a:rPr lang="en-US" sz="2400" dirty="0"/>
              <a:t>Leverage well-known, prepopulated node labels and node selectors to ensure your workloads are scheduled in the correct node pools. </a:t>
            </a:r>
          </a:p>
        </p:txBody>
      </p:sp>
      <p:sp>
        <p:nvSpPr>
          <p:cNvPr id="10" name="TextBox 9">
            <a:extLst>
              <a:ext uri="{FF2B5EF4-FFF2-40B4-BE49-F238E27FC236}">
                <a16:creationId xmlns:a16="http://schemas.microsoft.com/office/drawing/2014/main" id="{11C1FAEF-2CF1-F83D-A9A6-453B1F306738}"/>
              </a:ext>
            </a:extLst>
          </p:cNvPr>
          <p:cNvSpPr txBox="1"/>
          <p:nvPr/>
        </p:nvSpPr>
        <p:spPr>
          <a:xfrm>
            <a:off x="462434" y="5704537"/>
            <a:ext cx="10873333" cy="830997"/>
          </a:xfrm>
          <a:prstGeom prst="rect">
            <a:avLst/>
          </a:prstGeom>
          <a:noFill/>
        </p:spPr>
        <p:txBody>
          <a:bodyPr wrap="square">
            <a:spAutoFit/>
          </a:bodyPr>
          <a:lstStyle/>
          <a:p>
            <a:r>
              <a:rPr lang="en-US" sz="2400" dirty="0"/>
              <a:t>You can also automatically add custom labels to every node in a node pool and implement your own node selection criteria</a:t>
            </a:r>
          </a:p>
        </p:txBody>
      </p:sp>
      <p:pic>
        <p:nvPicPr>
          <p:cNvPr id="14" name="Picture 13">
            <a:extLst>
              <a:ext uri="{FF2B5EF4-FFF2-40B4-BE49-F238E27FC236}">
                <a16:creationId xmlns:a16="http://schemas.microsoft.com/office/drawing/2014/main" id="{6DF7C599-CE23-F231-A3F2-0792F4F021D7}"/>
              </a:ext>
            </a:extLst>
          </p:cNvPr>
          <p:cNvPicPr>
            <a:picLocks noChangeAspect="1"/>
          </p:cNvPicPr>
          <p:nvPr/>
        </p:nvPicPr>
        <p:blipFill>
          <a:blip r:embed="rId3"/>
          <a:stretch>
            <a:fillRect/>
          </a:stretch>
        </p:blipFill>
        <p:spPr>
          <a:xfrm>
            <a:off x="0" y="1881727"/>
            <a:ext cx="11095264" cy="3822810"/>
          </a:xfrm>
          <a:prstGeom prst="rect">
            <a:avLst/>
          </a:prstGeom>
        </p:spPr>
      </p:pic>
    </p:spTree>
    <p:extLst>
      <p:ext uri="{BB962C8B-B14F-4D97-AF65-F5344CB8AC3E}">
        <p14:creationId xmlns:p14="http://schemas.microsoft.com/office/powerpoint/2010/main" val="170943641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a:xfrm>
            <a:off x="172720" y="205489"/>
            <a:ext cx="6471920" cy="609398"/>
          </a:xfrm>
        </p:spPr>
        <p:txBody>
          <a:bodyPr/>
          <a:lstStyle/>
          <a:p>
            <a:r>
              <a:rPr lang="en-US" dirty="0"/>
              <a:t>Labels and Node Selector</a:t>
            </a:r>
          </a:p>
        </p:txBody>
      </p:sp>
      <p:sp>
        <p:nvSpPr>
          <p:cNvPr id="5" name="TextBox 4">
            <a:extLst>
              <a:ext uri="{FF2B5EF4-FFF2-40B4-BE49-F238E27FC236}">
                <a16:creationId xmlns:a16="http://schemas.microsoft.com/office/drawing/2014/main" id="{2F5050AD-D0FF-7B78-AADB-3A55C9D59426}"/>
              </a:ext>
            </a:extLst>
          </p:cNvPr>
          <p:cNvSpPr txBox="1"/>
          <p:nvPr/>
        </p:nvSpPr>
        <p:spPr>
          <a:xfrm>
            <a:off x="91440" y="3429000"/>
            <a:ext cx="6888480" cy="646331"/>
          </a:xfrm>
          <a:prstGeom prst="rect">
            <a:avLst/>
          </a:prstGeom>
          <a:noFill/>
        </p:spPr>
        <p:txBody>
          <a:bodyPr wrap="square">
            <a:spAutoFit/>
          </a:bodyPr>
          <a:lstStyle/>
          <a:p>
            <a:r>
              <a:rPr lang="en-US" dirty="0"/>
              <a:t>Module2-instructions (Optional)</a:t>
            </a:r>
          </a:p>
          <a:p>
            <a:r>
              <a:rPr lang="en-US" dirty="0"/>
              <a:t>Exercise: Deploying Workloads to Nodes</a:t>
            </a:r>
          </a:p>
        </p:txBody>
      </p:sp>
    </p:spTree>
    <p:extLst>
      <p:ext uri="{BB962C8B-B14F-4D97-AF65-F5344CB8AC3E}">
        <p14:creationId xmlns:p14="http://schemas.microsoft.com/office/powerpoint/2010/main" val="53283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Right-Sizing VM Sizes</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8263" y="1211736"/>
            <a:ext cx="10927443" cy="4833938"/>
          </a:xfrm>
        </p:spPr>
        <p:txBody>
          <a:bodyPr wrap="square">
            <a:noAutofit/>
          </a:bodyPr>
          <a:lstStyle/>
          <a:p>
            <a:r>
              <a:rPr lang="en-US" sz="2000" dirty="0"/>
              <a:t>The number and size of VMs in a clusters will depend on your system requirements.</a:t>
            </a:r>
          </a:p>
          <a:p>
            <a:r>
              <a:rPr lang="en-US" sz="2000" dirty="0"/>
              <a:t>Use a smaller VM size for the </a:t>
            </a:r>
            <a:r>
              <a:rPr lang="en-US" sz="2000" b="1" dirty="0"/>
              <a:t>System Node Pool </a:t>
            </a:r>
            <a:r>
              <a:rPr lang="en-US" sz="2000" dirty="0"/>
              <a:t>to minimize costs. For example, using DS2_v2 nodes with the default 512 GB OS disk are enough for most system workloads. </a:t>
            </a:r>
          </a:p>
          <a:p>
            <a:r>
              <a:rPr lang="en-US" sz="2000" dirty="0"/>
              <a:t>For </a:t>
            </a:r>
            <a:r>
              <a:rPr lang="en-US" sz="2000" b="1" dirty="0"/>
              <a:t>User Node Pools</a:t>
            </a:r>
            <a:r>
              <a:rPr lang="en-US" sz="2000" dirty="0"/>
              <a:t>, use larger VM sizes to pack the maximum number of pods on a node. This will minimize the footprint of services that run on all nodes, such as monitoring and logging. </a:t>
            </a:r>
          </a:p>
          <a:p>
            <a:r>
              <a:rPr lang="en-US" sz="2000" dirty="0"/>
              <a:t>Deploy at least 2-3 nodes per node pool. That way, the workload will have a high availability pattern with multiple replicas. </a:t>
            </a:r>
          </a:p>
          <a:p>
            <a:r>
              <a:rPr lang="en-US" sz="2000" dirty="0"/>
              <a:t>Use the </a:t>
            </a:r>
            <a:r>
              <a:rPr lang="en-US" sz="2000" b="1" dirty="0"/>
              <a:t>Cluster </a:t>
            </a:r>
            <a:r>
              <a:rPr lang="en-US" sz="2000" b="1" dirty="0" err="1"/>
              <a:t>Autoscaler</a:t>
            </a:r>
            <a:r>
              <a:rPr lang="en-US" sz="2000" b="1" dirty="0"/>
              <a:t> </a:t>
            </a:r>
            <a:r>
              <a:rPr lang="en-US" sz="2000" dirty="0"/>
              <a:t>to have AKS automatically adjust node counts based on demand instead of always having enough nodes available to handle peak loads.</a:t>
            </a:r>
          </a:p>
          <a:p>
            <a:r>
              <a:rPr lang="en-US" sz="2000" dirty="0"/>
              <a:t>When planning capacity for your cluster, assume that your workload can consume up to 80% of each node; the remaining 20% is reserved for AKS services. </a:t>
            </a:r>
          </a:p>
          <a:p>
            <a:r>
              <a:rPr lang="en-US" sz="2000" dirty="0"/>
              <a:t>If the node sizes/counts don’t meet your needs, you can reconfigure them at any time.</a:t>
            </a:r>
          </a:p>
        </p:txBody>
      </p:sp>
    </p:spTree>
    <p:extLst>
      <p:ext uri="{BB962C8B-B14F-4D97-AF65-F5344CB8AC3E}">
        <p14:creationId xmlns:p14="http://schemas.microsoft.com/office/powerpoint/2010/main" val="71933293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a:xfrm>
            <a:off x="172720" y="205489"/>
            <a:ext cx="6471920" cy="609398"/>
          </a:xfrm>
        </p:spPr>
        <p:txBody>
          <a:bodyPr/>
          <a:lstStyle/>
          <a:p>
            <a:r>
              <a:rPr lang="en-US" dirty="0"/>
              <a:t>Scaling Nodes</a:t>
            </a:r>
          </a:p>
        </p:txBody>
      </p:sp>
      <p:sp>
        <p:nvSpPr>
          <p:cNvPr id="5" name="TextBox 4">
            <a:extLst>
              <a:ext uri="{FF2B5EF4-FFF2-40B4-BE49-F238E27FC236}">
                <a16:creationId xmlns:a16="http://schemas.microsoft.com/office/drawing/2014/main" id="{2F5050AD-D0FF-7B78-AADB-3A55C9D59426}"/>
              </a:ext>
            </a:extLst>
          </p:cNvPr>
          <p:cNvSpPr txBox="1"/>
          <p:nvPr/>
        </p:nvSpPr>
        <p:spPr>
          <a:xfrm>
            <a:off x="91440" y="3429000"/>
            <a:ext cx="6888480" cy="646331"/>
          </a:xfrm>
          <a:prstGeom prst="rect">
            <a:avLst/>
          </a:prstGeom>
          <a:noFill/>
        </p:spPr>
        <p:txBody>
          <a:bodyPr wrap="square">
            <a:spAutoFit/>
          </a:bodyPr>
          <a:lstStyle/>
          <a:p>
            <a:r>
              <a:rPr lang="en-US" dirty="0"/>
              <a:t>Module2-instructions (Optional)</a:t>
            </a:r>
          </a:p>
          <a:p>
            <a:r>
              <a:rPr lang="en-US" dirty="0"/>
              <a:t>Exercise: Scaling Nodes to Meet Demand</a:t>
            </a:r>
          </a:p>
        </p:txBody>
      </p:sp>
    </p:spTree>
    <p:extLst>
      <p:ext uri="{BB962C8B-B14F-4D97-AF65-F5344CB8AC3E}">
        <p14:creationId xmlns:p14="http://schemas.microsoft.com/office/powerpoint/2010/main" val="157186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Kubernetes Namespaces</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8263" y="1211736"/>
            <a:ext cx="10927443" cy="4833938"/>
          </a:xfrm>
        </p:spPr>
        <p:txBody>
          <a:bodyPr wrap="square">
            <a:noAutofit/>
          </a:bodyPr>
          <a:lstStyle/>
          <a:p>
            <a:r>
              <a:rPr lang="en-US" sz="2400" dirty="0"/>
              <a:t>Kubernetes supports multiple virtual clusters backed by the same physical cluster. These virtual clusters are called namespaces. </a:t>
            </a:r>
          </a:p>
          <a:p>
            <a:r>
              <a:rPr lang="en-US" sz="2400" dirty="0"/>
              <a:t>Namespaces are intended for use in environments with many users spread across multiple teams, or projects. </a:t>
            </a:r>
          </a:p>
          <a:p>
            <a:r>
              <a:rPr lang="en-US" sz="2400" dirty="0"/>
              <a:t>Namespaces provide a scope for resources. Resource names can be reused across namespaces. </a:t>
            </a:r>
          </a:p>
          <a:p>
            <a:r>
              <a:rPr lang="en-US" sz="2400" dirty="0"/>
              <a:t>Get a list of Namespaces: </a:t>
            </a:r>
          </a:p>
          <a:p>
            <a:pPr lvl="1"/>
            <a:r>
              <a:rPr lang="en-US" sz="1600" i="1" dirty="0" err="1"/>
              <a:t>kubectl</a:t>
            </a:r>
            <a:r>
              <a:rPr lang="en-US" sz="1600" i="1" dirty="0"/>
              <a:t> get namespaces </a:t>
            </a:r>
          </a:p>
          <a:p>
            <a:r>
              <a:rPr lang="en-US" sz="2400" dirty="0"/>
              <a:t>Get a list of Pods in a namespace</a:t>
            </a:r>
          </a:p>
          <a:p>
            <a:pPr lvl="1"/>
            <a:r>
              <a:rPr lang="en-US" sz="1600" i="1" dirty="0" err="1"/>
              <a:t>kubectl</a:t>
            </a:r>
            <a:r>
              <a:rPr lang="en-US" sz="1600" i="1" dirty="0"/>
              <a:t> get pods –n </a:t>
            </a:r>
            <a:r>
              <a:rPr lang="en-US" sz="1600" i="1" dirty="0" err="1"/>
              <a:t>mynamespace</a:t>
            </a:r>
            <a:r>
              <a:rPr lang="en-US" sz="1600" i="1" dirty="0"/>
              <a:t> </a:t>
            </a:r>
          </a:p>
        </p:txBody>
      </p:sp>
    </p:spTree>
    <p:extLst>
      <p:ext uri="{BB962C8B-B14F-4D97-AF65-F5344CB8AC3E}">
        <p14:creationId xmlns:p14="http://schemas.microsoft.com/office/powerpoint/2010/main" val="126813211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Use Namespace to Separate Resources</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8263" y="1211736"/>
            <a:ext cx="10927443" cy="4833938"/>
          </a:xfrm>
        </p:spPr>
        <p:txBody>
          <a:bodyPr wrap="square">
            <a:noAutofit/>
          </a:bodyPr>
          <a:lstStyle/>
          <a:p>
            <a:r>
              <a:rPr lang="en-US" sz="2400" dirty="0"/>
              <a:t>Namespaces be used to segment resources by: </a:t>
            </a:r>
          </a:p>
          <a:p>
            <a:pPr lvl="1"/>
            <a:r>
              <a:rPr lang="en-US" sz="1600" b="1" u="sng" dirty="0"/>
              <a:t>Environments</a:t>
            </a:r>
            <a:r>
              <a:rPr lang="en-US" sz="1600" dirty="0"/>
              <a:t> – Ex: Development resources can be in one namespace, Staging in another.</a:t>
            </a:r>
          </a:p>
          <a:p>
            <a:pPr lvl="1"/>
            <a:r>
              <a:rPr lang="en-US" sz="1600" b="1" u="sng" dirty="0"/>
              <a:t>Applications</a:t>
            </a:r>
            <a:r>
              <a:rPr lang="en-US" sz="1600" dirty="0"/>
              <a:t> – Ex: Shopping cart microservices in one namespace, Marketing in another.</a:t>
            </a:r>
          </a:p>
          <a:p>
            <a:pPr lvl="1"/>
            <a:r>
              <a:rPr lang="en-US" sz="1600" b="1" u="sng" dirty="0"/>
              <a:t>Developers</a:t>
            </a:r>
            <a:r>
              <a:rPr lang="en-US" sz="1600" dirty="0"/>
              <a:t> – Ex: Each developer can have their own, isolated workspace.</a:t>
            </a:r>
          </a:p>
          <a:p>
            <a:pPr lvl="2"/>
            <a:r>
              <a:rPr lang="en-US" sz="1200" dirty="0"/>
              <a:t>User permissions/resources can be limited by namespace. </a:t>
            </a:r>
          </a:p>
          <a:p>
            <a:r>
              <a:rPr lang="en-US" sz="2400" dirty="0"/>
              <a:t>To access resources across namespaces, use their FDQN: </a:t>
            </a:r>
          </a:p>
          <a:p>
            <a:pPr lvl="1"/>
            <a:r>
              <a:rPr lang="en-US" sz="1600" dirty="0" err="1"/>
              <a:t>Mysql.connect</a:t>
            </a:r>
            <a:r>
              <a:rPr lang="en-US" sz="1600" dirty="0"/>
              <a:t>(“</a:t>
            </a:r>
            <a:r>
              <a:rPr lang="en-US" sz="1600" dirty="0" err="1"/>
              <a:t>db-service.</a:t>
            </a:r>
            <a:r>
              <a:rPr lang="en-US" sz="1600" b="1" dirty="0" err="1"/>
              <a:t>othernamespace</a:t>
            </a:r>
            <a:r>
              <a:rPr lang="en-US" sz="1600" dirty="0" err="1"/>
              <a:t>.svc.cluster.local</a:t>
            </a:r>
            <a:r>
              <a:rPr lang="en-US" sz="1600" dirty="0"/>
              <a:t>”) </a:t>
            </a:r>
            <a:endParaRPr lang="en-US" sz="1600" i="1" dirty="0"/>
          </a:p>
        </p:txBody>
      </p:sp>
    </p:spTree>
    <p:extLst>
      <p:ext uri="{BB962C8B-B14F-4D97-AF65-F5344CB8AC3E}">
        <p14:creationId xmlns:p14="http://schemas.microsoft.com/office/powerpoint/2010/main" val="234727032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Not all Resources use Namespaces</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8263" y="1211737"/>
            <a:ext cx="10927443" cy="1169514"/>
          </a:xfrm>
        </p:spPr>
        <p:txBody>
          <a:bodyPr wrap="square">
            <a:noAutofit/>
          </a:bodyPr>
          <a:lstStyle/>
          <a:p>
            <a:r>
              <a:rPr lang="en-US" sz="2000" dirty="0"/>
              <a:t>Most resources are scoped to namespaces, but some are available across the entire cluster. </a:t>
            </a:r>
          </a:p>
          <a:p>
            <a:r>
              <a:rPr lang="en-US" sz="2000" dirty="0"/>
              <a:t>Get a list of available namespace and cluster-scoped resources:</a:t>
            </a:r>
          </a:p>
          <a:p>
            <a:pPr marL="0" indent="0">
              <a:buNone/>
            </a:pPr>
            <a:r>
              <a:rPr lang="en-US" sz="2000" dirty="0"/>
              <a:t>	</a:t>
            </a:r>
            <a:r>
              <a:rPr lang="en-US" sz="1400" b="1" i="1" dirty="0" err="1"/>
              <a:t>kubectl</a:t>
            </a:r>
            <a:r>
              <a:rPr lang="en-US" sz="1400" b="1" i="1" dirty="0"/>
              <a:t> </a:t>
            </a:r>
            <a:r>
              <a:rPr lang="en-US" sz="1400" b="1" i="1" dirty="0" err="1"/>
              <a:t>api</a:t>
            </a:r>
            <a:r>
              <a:rPr lang="en-US" sz="1400" b="1" i="1" dirty="0"/>
              <a:t>-resources</a:t>
            </a:r>
          </a:p>
          <a:p>
            <a:pPr marL="0" indent="0">
              <a:buNone/>
            </a:pPr>
            <a:endParaRPr lang="en-US" sz="2000" dirty="0"/>
          </a:p>
        </p:txBody>
      </p:sp>
      <p:pic>
        <p:nvPicPr>
          <p:cNvPr id="9" name="Picture 8">
            <a:extLst>
              <a:ext uri="{FF2B5EF4-FFF2-40B4-BE49-F238E27FC236}">
                <a16:creationId xmlns:a16="http://schemas.microsoft.com/office/drawing/2014/main" id="{D0B58DF3-B097-9C8B-D5BE-7513D89F0852}"/>
              </a:ext>
            </a:extLst>
          </p:cNvPr>
          <p:cNvPicPr>
            <a:picLocks noChangeAspect="1"/>
          </p:cNvPicPr>
          <p:nvPr/>
        </p:nvPicPr>
        <p:blipFill>
          <a:blip r:embed="rId3"/>
          <a:stretch>
            <a:fillRect/>
          </a:stretch>
        </p:blipFill>
        <p:spPr>
          <a:xfrm>
            <a:off x="676294" y="2201579"/>
            <a:ext cx="11343211" cy="2160871"/>
          </a:xfrm>
          <a:prstGeom prst="rect">
            <a:avLst/>
          </a:prstGeom>
        </p:spPr>
      </p:pic>
      <p:sp>
        <p:nvSpPr>
          <p:cNvPr id="10" name="Text Placeholder 6">
            <a:extLst>
              <a:ext uri="{FF2B5EF4-FFF2-40B4-BE49-F238E27FC236}">
                <a16:creationId xmlns:a16="http://schemas.microsoft.com/office/drawing/2014/main" id="{F06A7D02-09FB-DB34-0338-36F9F60EDA17}"/>
              </a:ext>
            </a:extLst>
          </p:cNvPr>
          <p:cNvSpPr txBox="1">
            <a:spLocks/>
          </p:cNvSpPr>
          <p:nvPr/>
        </p:nvSpPr>
        <p:spPr>
          <a:xfrm>
            <a:off x="588262" y="4476749"/>
            <a:ext cx="10927443" cy="1169514"/>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Filter list of resources by </a:t>
            </a:r>
            <a:r>
              <a:rPr lang="en-US" sz="2000" dirty="0" err="1"/>
              <a:t>namespaced</a:t>
            </a:r>
            <a:r>
              <a:rPr lang="en-US" sz="2000" dirty="0"/>
              <a:t> scope:</a:t>
            </a:r>
          </a:p>
          <a:p>
            <a:pPr marL="0" indent="0">
              <a:buNone/>
            </a:pPr>
            <a:r>
              <a:rPr lang="en-US" sz="1400" dirty="0"/>
              <a:t>	</a:t>
            </a:r>
            <a:r>
              <a:rPr lang="en-US" sz="1400" b="1" i="1" dirty="0" err="1"/>
              <a:t>kubectl</a:t>
            </a:r>
            <a:r>
              <a:rPr lang="en-US" sz="1400" b="1" i="1" dirty="0"/>
              <a:t> </a:t>
            </a:r>
            <a:r>
              <a:rPr lang="en-US" sz="1400" b="1" i="1" dirty="0" err="1"/>
              <a:t>api</a:t>
            </a:r>
            <a:r>
              <a:rPr lang="en-US" sz="1400" b="1" i="1" dirty="0"/>
              <a:t>-resources --</a:t>
            </a:r>
            <a:r>
              <a:rPr lang="en-US" sz="1400" b="1" i="1" dirty="0" err="1"/>
              <a:t>namespaced</a:t>
            </a:r>
            <a:r>
              <a:rPr lang="en-US" sz="1400" b="1" i="1" dirty="0"/>
              <a:t>=true</a:t>
            </a:r>
            <a:r>
              <a:rPr lang="en-US" sz="1400" dirty="0"/>
              <a:t> </a:t>
            </a:r>
            <a:endParaRPr lang="en-US" sz="2000" dirty="0"/>
          </a:p>
        </p:txBody>
      </p:sp>
    </p:spTree>
    <p:extLst>
      <p:ext uri="{BB962C8B-B14F-4D97-AF65-F5344CB8AC3E}">
        <p14:creationId xmlns:p14="http://schemas.microsoft.com/office/powerpoint/2010/main" val="405222208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a:xfrm>
            <a:off x="172720" y="93729"/>
            <a:ext cx="5059680" cy="609398"/>
          </a:xfrm>
        </p:spPr>
        <p:txBody>
          <a:bodyPr/>
          <a:lstStyle/>
          <a:p>
            <a:r>
              <a:rPr lang="en-US" dirty="0"/>
              <a:t>Namespaces  Demo</a:t>
            </a:r>
          </a:p>
        </p:txBody>
      </p:sp>
    </p:spTree>
    <p:extLst>
      <p:ext uri="{BB962C8B-B14F-4D97-AF65-F5344CB8AC3E}">
        <p14:creationId xmlns:p14="http://schemas.microsoft.com/office/powerpoint/2010/main" val="303801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48931440-5961-4963-8C91-D508AE0F5496}"/>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6235" b="6210"/>
          <a:stretch/>
        </p:blipFill>
        <p:spPr>
          <a:xfrm>
            <a:off x="7160657" y="1829796"/>
            <a:ext cx="5031343" cy="5027719"/>
          </a:xfrm>
          <a:prstGeom prst="rect">
            <a:avLst/>
          </a:prstGeom>
        </p:spPr>
      </p:pic>
      <p:sp>
        <p:nvSpPr>
          <p:cNvPr id="4" name="Title 3"/>
          <p:cNvSpPr>
            <a:spLocks noGrp="1"/>
          </p:cNvSpPr>
          <p:nvPr>
            <p:ph type="title"/>
          </p:nvPr>
        </p:nvSpPr>
        <p:spPr>
          <a:xfrm>
            <a:off x="455995" y="620827"/>
            <a:ext cx="11306469" cy="402302"/>
          </a:xfrm>
        </p:spPr>
        <p:txBody>
          <a:bodyPr/>
          <a:lstStyle/>
          <a:p>
            <a:r>
              <a:rPr lang="en-US" spc="-49" dirty="0">
                <a:solidFill>
                  <a:srgbClr val="0078D4"/>
                </a:solidFill>
              </a:rPr>
              <a:t>Kubernetes</a:t>
            </a:r>
            <a:r>
              <a:rPr lang="en-US" spc="-49" dirty="0"/>
              <a:t>: deploy and manage containerized workloads/services at scale</a:t>
            </a:r>
            <a:endParaRPr lang="en-US" spc="-49" dirty="0">
              <a:solidFill>
                <a:srgbClr val="0078D4"/>
              </a:solidFill>
            </a:endParaRPr>
          </a:p>
        </p:txBody>
      </p:sp>
      <p:grpSp>
        <p:nvGrpSpPr>
          <p:cNvPr id="46" name="Graphic 13">
            <a:extLst>
              <a:ext uri="{FF2B5EF4-FFF2-40B4-BE49-F238E27FC236}">
                <a16:creationId xmlns:a16="http://schemas.microsoft.com/office/drawing/2014/main" id="{3F5E00F9-146F-456A-95F0-19F9D8D7CBEB}"/>
              </a:ext>
              <a:ext uri="{C183D7F6-B498-43B3-948B-1728B52AA6E4}">
                <adec:decorative xmlns:adec="http://schemas.microsoft.com/office/drawing/2017/decorative" val="1"/>
              </a:ext>
            </a:extLst>
          </p:cNvPr>
          <p:cNvGrpSpPr/>
          <p:nvPr/>
        </p:nvGrpSpPr>
        <p:grpSpPr>
          <a:xfrm>
            <a:off x="8300380" y="2988048"/>
            <a:ext cx="3088739" cy="3041034"/>
            <a:chOff x="4862512" y="2214562"/>
            <a:chExt cx="2466975" cy="2428875"/>
          </a:xfrm>
        </p:grpSpPr>
        <p:sp>
          <p:nvSpPr>
            <p:cNvPr id="47" name="Freeform: Shape 46">
              <a:extLst>
                <a:ext uri="{FF2B5EF4-FFF2-40B4-BE49-F238E27FC236}">
                  <a16:creationId xmlns:a16="http://schemas.microsoft.com/office/drawing/2014/main" id="{85E20235-AC17-4ADD-BD11-55B1F78E3F58}"/>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48" name="Freeform: Shape 47">
              <a:extLst>
                <a:ext uri="{FF2B5EF4-FFF2-40B4-BE49-F238E27FC236}">
                  <a16:creationId xmlns:a16="http://schemas.microsoft.com/office/drawing/2014/main" id="{01AE0B3F-2860-4777-B13F-95409306339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49" name="Freeform: Shape 48">
              <a:extLst>
                <a:ext uri="{FF2B5EF4-FFF2-40B4-BE49-F238E27FC236}">
                  <a16:creationId xmlns:a16="http://schemas.microsoft.com/office/drawing/2014/main" id="{E4F1410E-B7EC-4E9D-86C3-886697C6D9EC}"/>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50" name="Freeform: Shape 49">
              <a:extLst>
                <a:ext uri="{FF2B5EF4-FFF2-40B4-BE49-F238E27FC236}">
                  <a16:creationId xmlns:a16="http://schemas.microsoft.com/office/drawing/2014/main" id="{B4E2E2D5-4699-421F-92D1-947F7EBB92C9}"/>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grpSp>
      <p:sp>
        <p:nvSpPr>
          <p:cNvPr id="42" name="TextBox 41">
            <a:extLst>
              <a:ext uri="{FF2B5EF4-FFF2-40B4-BE49-F238E27FC236}">
                <a16:creationId xmlns:a16="http://schemas.microsoft.com/office/drawing/2014/main" id="{A64FAED4-1F7B-4ED0-80E2-4E964E7C503B}"/>
              </a:ext>
            </a:extLst>
          </p:cNvPr>
          <p:cNvSpPr txBox="1"/>
          <p:nvPr/>
        </p:nvSpPr>
        <p:spPr>
          <a:xfrm flipH="1">
            <a:off x="455994" y="1992143"/>
            <a:ext cx="5356464" cy="832764"/>
          </a:xfrm>
          <a:prstGeom prst="rect">
            <a:avLst/>
          </a:prstGeom>
          <a:noFill/>
        </p:spPr>
        <p:txBody>
          <a:bodyPr wrap="square" lIns="0" tIns="143428" rIns="0" bIns="143428" rtlCol="0">
            <a:spAutoFit/>
          </a:bodyPr>
          <a:lstStyle/>
          <a:p>
            <a:pPr defTabSz="896354">
              <a:spcAft>
                <a:spcPts val="1176"/>
              </a:spcAft>
              <a:defRPr/>
            </a:pPr>
            <a:r>
              <a:rPr lang="en-US" sz="1961" dirty="0">
                <a:solidFill>
                  <a:srgbClr val="0078D4"/>
                </a:solidFill>
                <a:latin typeface="Segoe UI Semibold" panose="020B0702040204020203" pitchFamily="34" charset="0"/>
                <a:cs typeface="Segoe UI Semibold" panose="020B0702040204020203" pitchFamily="34" charset="0"/>
              </a:rPr>
              <a:t>Portable </a:t>
            </a:r>
            <a:br>
              <a:rPr lang="en-US" sz="1961" dirty="0">
                <a:solidFill>
                  <a:srgbClr val="0078D4"/>
                </a:solidFill>
                <a:latin typeface="Segoe UI Semibold" panose="020B0702040204020203" pitchFamily="34" charset="0"/>
                <a:cs typeface="Segoe UI Semibold" panose="020B0702040204020203" pitchFamily="34" charset="0"/>
              </a:rPr>
            </a:br>
            <a:r>
              <a:rPr lang="en-US" sz="1568" dirty="0">
                <a:solidFill>
                  <a:srgbClr val="000000"/>
                </a:solidFill>
                <a:latin typeface="Segoe UI"/>
                <a:cs typeface="Segoe UI Semibold" panose="020B0702040204020203" pitchFamily="34" charset="0"/>
              </a:rPr>
              <a:t>Public, private, hybrid, multi-cloud</a:t>
            </a:r>
          </a:p>
        </p:txBody>
      </p:sp>
      <p:sp>
        <p:nvSpPr>
          <p:cNvPr id="51" name="Title 16">
            <a:extLst>
              <a:ext uri="{FF2B5EF4-FFF2-40B4-BE49-F238E27FC236}">
                <a16:creationId xmlns:a16="http://schemas.microsoft.com/office/drawing/2014/main" id="{CB3C66E0-9868-42DF-945F-8CD0052E2469}"/>
              </a:ext>
            </a:extLst>
          </p:cNvPr>
          <p:cNvSpPr txBox="1">
            <a:spLocks/>
          </p:cNvSpPr>
          <p:nvPr/>
        </p:nvSpPr>
        <p:spPr>
          <a:xfrm>
            <a:off x="455994" y="1472576"/>
            <a:ext cx="3061042" cy="241381"/>
          </a:xfrm>
          <a:prstGeom prst="rect">
            <a:avLst/>
          </a:prstGeom>
        </p:spPr>
        <p:txBody>
          <a:bodyPr vert="horz" wrap="square" lIns="0" tIns="0" rIns="0" bIns="0" numCol="1"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1568" b="0" spc="0" dirty="0">
                <a:ln>
                  <a:noFill/>
                </a:ln>
                <a:solidFill>
                  <a:srgbClr val="2C292A"/>
                </a:solidFill>
                <a:latin typeface="Segoe UI Semibold"/>
              </a:rPr>
              <a:t>Kubernetes is…</a:t>
            </a:r>
          </a:p>
        </p:txBody>
      </p:sp>
      <p:sp>
        <p:nvSpPr>
          <p:cNvPr id="56" name="Oval 55">
            <a:extLst>
              <a:ext uri="{FF2B5EF4-FFF2-40B4-BE49-F238E27FC236}">
                <a16:creationId xmlns:a16="http://schemas.microsoft.com/office/drawing/2014/main" id="{D707B185-98CF-498C-852B-37B3B972A574}"/>
              </a:ext>
              <a:ext uri="{C183D7F6-B498-43B3-948B-1728B52AA6E4}">
                <adec:decorative xmlns:adec="http://schemas.microsoft.com/office/drawing/2017/decorative" val="1"/>
              </a:ext>
            </a:extLst>
          </p:cNvPr>
          <p:cNvSpPr/>
          <p:nvPr/>
        </p:nvSpPr>
        <p:spPr bwMode="auto">
          <a:xfrm rot="16200000">
            <a:off x="8648170" y="1628116"/>
            <a:ext cx="717463" cy="717463"/>
          </a:xfrm>
          <a:prstGeom prst="ellipse">
            <a:avLst/>
          </a:prstGeom>
          <a:solidFill>
            <a:schemeClr val="bg2"/>
          </a:solidFill>
          <a:ln w="19050">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Light" charset="0"/>
            </a:endParaRPr>
          </a:p>
        </p:txBody>
      </p:sp>
      <p:sp>
        <p:nvSpPr>
          <p:cNvPr id="63" name="Oval 62">
            <a:extLst>
              <a:ext uri="{FF2B5EF4-FFF2-40B4-BE49-F238E27FC236}">
                <a16:creationId xmlns:a16="http://schemas.microsoft.com/office/drawing/2014/main" id="{52DC53BA-E12C-42C7-8ECF-1B53BE8B1D22}"/>
              </a:ext>
              <a:ext uri="{C183D7F6-B498-43B3-948B-1728B52AA6E4}">
                <adec:decorative xmlns:adec="http://schemas.microsoft.com/office/drawing/2017/decorative" val="1"/>
              </a:ext>
            </a:extLst>
          </p:cNvPr>
          <p:cNvSpPr/>
          <p:nvPr/>
        </p:nvSpPr>
        <p:spPr bwMode="auto">
          <a:xfrm rot="16200000">
            <a:off x="6833022" y="4355299"/>
            <a:ext cx="717463" cy="717463"/>
          </a:xfrm>
          <a:prstGeom prst="ellipse">
            <a:avLst/>
          </a:prstGeom>
          <a:solidFill>
            <a:schemeClr val="bg2"/>
          </a:solidFill>
          <a:ln w="19050">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Light" charset="0"/>
            </a:endParaRPr>
          </a:p>
        </p:txBody>
      </p:sp>
      <p:sp>
        <p:nvSpPr>
          <p:cNvPr id="68" name="Oval 67">
            <a:extLst>
              <a:ext uri="{FF2B5EF4-FFF2-40B4-BE49-F238E27FC236}">
                <a16:creationId xmlns:a16="http://schemas.microsoft.com/office/drawing/2014/main" id="{40D3A58D-6B60-4674-85C7-F8907CACF583}"/>
              </a:ext>
              <a:ext uri="{C183D7F6-B498-43B3-948B-1728B52AA6E4}">
                <adec:decorative xmlns:adec="http://schemas.microsoft.com/office/drawing/2017/decorative" val="1"/>
              </a:ext>
            </a:extLst>
          </p:cNvPr>
          <p:cNvSpPr/>
          <p:nvPr/>
        </p:nvSpPr>
        <p:spPr bwMode="auto">
          <a:xfrm rot="16200000">
            <a:off x="7169739" y="5441268"/>
            <a:ext cx="717463" cy="717463"/>
          </a:xfrm>
          <a:prstGeom prst="ellipse">
            <a:avLst/>
          </a:prstGeom>
          <a:solidFill>
            <a:schemeClr val="bg2"/>
          </a:solidFill>
          <a:ln w="19050">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Light" charset="0"/>
            </a:endParaRPr>
          </a:p>
        </p:txBody>
      </p:sp>
      <p:sp>
        <p:nvSpPr>
          <p:cNvPr id="72" name="Oval 71">
            <a:extLst>
              <a:ext uri="{FF2B5EF4-FFF2-40B4-BE49-F238E27FC236}">
                <a16:creationId xmlns:a16="http://schemas.microsoft.com/office/drawing/2014/main" id="{BA9BB872-E971-4B75-A852-CD0E7D8C3B05}"/>
              </a:ext>
              <a:ext uri="{C183D7F6-B498-43B3-948B-1728B52AA6E4}">
                <adec:decorative xmlns:adec="http://schemas.microsoft.com/office/drawing/2017/decorative" val="1"/>
              </a:ext>
            </a:extLst>
          </p:cNvPr>
          <p:cNvSpPr/>
          <p:nvPr/>
        </p:nvSpPr>
        <p:spPr bwMode="auto">
          <a:xfrm rot="16200000">
            <a:off x="7660319" y="2219042"/>
            <a:ext cx="717463" cy="717463"/>
          </a:xfrm>
          <a:prstGeom prst="ellipse">
            <a:avLst/>
          </a:prstGeom>
          <a:solidFill>
            <a:schemeClr val="bg2"/>
          </a:solidFill>
          <a:ln w="19050">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Light" charset="0"/>
            </a:endParaRPr>
          </a:p>
        </p:txBody>
      </p:sp>
      <p:pic>
        <p:nvPicPr>
          <p:cNvPr id="24" name="Graphic 23">
            <a:extLst>
              <a:ext uri="{FF2B5EF4-FFF2-40B4-BE49-F238E27FC236}">
                <a16:creationId xmlns:a16="http://schemas.microsoft.com/office/drawing/2014/main" id="{9316AE5A-8189-4025-AE76-3DB7B24ABA65}"/>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22677" y="2381400"/>
            <a:ext cx="392750" cy="392750"/>
          </a:xfrm>
          <a:prstGeom prst="rect">
            <a:avLst/>
          </a:prstGeom>
        </p:spPr>
      </p:pic>
      <p:sp>
        <p:nvSpPr>
          <p:cNvPr id="27" name="Arrow: Quad 26">
            <a:extLst>
              <a:ext uri="{FF2B5EF4-FFF2-40B4-BE49-F238E27FC236}">
                <a16:creationId xmlns:a16="http://schemas.microsoft.com/office/drawing/2014/main" id="{CD77A7C6-4318-4F9B-A890-6C29AF7AE0A1}"/>
              </a:ext>
              <a:ext uri="{C183D7F6-B498-43B3-948B-1728B52AA6E4}">
                <adec:decorative xmlns:adec="http://schemas.microsoft.com/office/drawing/2017/decorative" val="1"/>
              </a:ext>
            </a:extLst>
          </p:cNvPr>
          <p:cNvSpPr/>
          <p:nvPr/>
        </p:nvSpPr>
        <p:spPr bwMode="auto">
          <a:xfrm>
            <a:off x="8782795" y="1762741"/>
            <a:ext cx="448212" cy="448212"/>
          </a:xfrm>
          <a:prstGeom prst="quadArrow">
            <a:avLst>
              <a:gd name="adj1" fmla="val 16250"/>
              <a:gd name="adj2" fmla="val 15625"/>
              <a:gd name="adj3" fmla="val 21875"/>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Graphic 31">
            <a:extLst>
              <a:ext uri="{FF2B5EF4-FFF2-40B4-BE49-F238E27FC236}">
                <a16:creationId xmlns:a16="http://schemas.microsoft.com/office/drawing/2014/main" id="{D0D5CBB2-4AFF-4060-A4F6-E23DCE51CE9F}"/>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14816" y="5565000"/>
            <a:ext cx="427312" cy="427312"/>
          </a:xfrm>
          <a:prstGeom prst="rect">
            <a:avLst/>
          </a:prstGeom>
        </p:spPr>
      </p:pic>
      <p:grpSp>
        <p:nvGrpSpPr>
          <p:cNvPr id="82" name="Group 81">
            <a:extLst>
              <a:ext uri="{FF2B5EF4-FFF2-40B4-BE49-F238E27FC236}">
                <a16:creationId xmlns:a16="http://schemas.microsoft.com/office/drawing/2014/main" id="{365C45E1-429B-4D5F-8338-2173CCA2CAF3}"/>
              </a:ext>
              <a:ext uri="{C183D7F6-B498-43B3-948B-1728B52AA6E4}">
                <adec:decorative xmlns:adec="http://schemas.microsoft.com/office/drawing/2017/decorative" val="1"/>
              </a:ext>
            </a:extLst>
          </p:cNvPr>
          <p:cNvGrpSpPr/>
          <p:nvPr/>
        </p:nvGrpSpPr>
        <p:grpSpPr>
          <a:xfrm>
            <a:off x="7023238" y="4516816"/>
            <a:ext cx="337030" cy="394427"/>
            <a:chOff x="7162161" y="4609362"/>
            <a:chExt cx="343788" cy="402336"/>
          </a:xfrm>
          <a:solidFill>
            <a:schemeClr val="tx1"/>
          </a:solidFill>
        </p:grpSpPr>
        <p:sp>
          <p:nvSpPr>
            <p:cNvPr id="76" name="Rectangle: Rounded Corners 75">
              <a:extLst>
                <a:ext uri="{FF2B5EF4-FFF2-40B4-BE49-F238E27FC236}">
                  <a16:creationId xmlns:a16="http://schemas.microsoft.com/office/drawing/2014/main" id="{3D719D54-57D5-4986-8A75-49F707ED70E5}"/>
                </a:ext>
              </a:extLst>
            </p:cNvPr>
            <p:cNvSpPr/>
            <p:nvPr/>
          </p:nvSpPr>
          <p:spPr bwMode="auto">
            <a:xfrm>
              <a:off x="7210978" y="4609362"/>
              <a:ext cx="27432" cy="402336"/>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Rounded Corners 76">
              <a:extLst>
                <a:ext uri="{FF2B5EF4-FFF2-40B4-BE49-F238E27FC236}">
                  <a16:creationId xmlns:a16="http://schemas.microsoft.com/office/drawing/2014/main" id="{3A602E0C-6414-41BC-B320-67439153D1D6}"/>
                </a:ext>
              </a:extLst>
            </p:cNvPr>
            <p:cNvSpPr/>
            <p:nvPr/>
          </p:nvSpPr>
          <p:spPr bwMode="auto">
            <a:xfrm>
              <a:off x="7320116" y="4609362"/>
              <a:ext cx="27432" cy="402336"/>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Rounded Corners 77">
              <a:extLst>
                <a:ext uri="{FF2B5EF4-FFF2-40B4-BE49-F238E27FC236}">
                  <a16:creationId xmlns:a16="http://schemas.microsoft.com/office/drawing/2014/main" id="{1981B255-AFE7-4D10-8F7E-6F1D85067C8F}"/>
                </a:ext>
              </a:extLst>
            </p:cNvPr>
            <p:cNvSpPr/>
            <p:nvPr/>
          </p:nvSpPr>
          <p:spPr bwMode="auto">
            <a:xfrm>
              <a:off x="7429254" y="4609362"/>
              <a:ext cx="27432" cy="402336"/>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D4044B34-B937-4B6F-8BF9-793AB86F86F0}"/>
                </a:ext>
              </a:extLst>
            </p:cNvPr>
            <p:cNvSpPr/>
            <p:nvPr/>
          </p:nvSpPr>
          <p:spPr bwMode="auto">
            <a:xfrm rot="5400000">
              <a:off x="7192470" y="4811099"/>
              <a:ext cx="66858" cy="127475"/>
            </a:xfrm>
            <a:prstGeom prst="roundRect">
              <a:avLst>
                <a:gd name="adj" fmla="val 50000"/>
              </a:avLst>
            </a:prstGeom>
            <a:grp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Rounded Corners 79">
              <a:extLst>
                <a:ext uri="{FF2B5EF4-FFF2-40B4-BE49-F238E27FC236}">
                  <a16:creationId xmlns:a16="http://schemas.microsoft.com/office/drawing/2014/main" id="{376827B3-E87D-46B6-8451-E68BB802DA50}"/>
                </a:ext>
              </a:extLst>
            </p:cNvPr>
            <p:cNvSpPr/>
            <p:nvPr/>
          </p:nvSpPr>
          <p:spPr bwMode="auto">
            <a:xfrm rot="5400000">
              <a:off x="7297676" y="4646899"/>
              <a:ext cx="66858" cy="127475"/>
            </a:xfrm>
            <a:prstGeom prst="roundRect">
              <a:avLst>
                <a:gd name="adj" fmla="val 50000"/>
              </a:avLst>
            </a:prstGeom>
            <a:grp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Rounded Corners 80">
              <a:extLst>
                <a:ext uri="{FF2B5EF4-FFF2-40B4-BE49-F238E27FC236}">
                  <a16:creationId xmlns:a16="http://schemas.microsoft.com/office/drawing/2014/main" id="{A52D3E14-75BF-425D-809F-AFF3F748CAC0}"/>
                </a:ext>
              </a:extLst>
            </p:cNvPr>
            <p:cNvSpPr/>
            <p:nvPr/>
          </p:nvSpPr>
          <p:spPr bwMode="auto">
            <a:xfrm rot="5400000">
              <a:off x="7408783" y="4866160"/>
              <a:ext cx="66858" cy="127475"/>
            </a:xfrm>
            <a:prstGeom prst="roundRect">
              <a:avLst>
                <a:gd name="adj" fmla="val 50000"/>
              </a:avLst>
            </a:prstGeom>
            <a:grp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0B6774C8-C6A8-490C-8C8C-E40ADB82B49E}"/>
              </a:ext>
              <a:ext uri="{C183D7F6-B498-43B3-948B-1728B52AA6E4}">
                <adec:decorative xmlns:adec="http://schemas.microsoft.com/office/drawing/2017/decorative" val="1"/>
              </a:ext>
            </a:extLst>
          </p:cNvPr>
          <p:cNvGrpSpPr/>
          <p:nvPr/>
        </p:nvGrpSpPr>
        <p:grpSpPr>
          <a:xfrm>
            <a:off x="7011413" y="3202435"/>
            <a:ext cx="717463" cy="717463"/>
            <a:chOff x="7152006" y="3266154"/>
            <a:chExt cx="731850" cy="731850"/>
          </a:xfrm>
        </p:grpSpPr>
        <p:sp>
          <p:nvSpPr>
            <p:cNvPr id="60" name="Oval 59">
              <a:extLst>
                <a:ext uri="{FF2B5EF4-FFF2-40B4-BE49-F238E27FC236}">
                  <a16:creationId xmlns:a16="http://schemas.microsoft.com/office/drawing/2014/main" id="{F5E0E4BB-761F-4C0C-986E-8D8BD27AEAD4}"/>
                </a:ext>
              </a:extLst>
            </p:cNvPr>
            <p:cNvSpPr/>
            <p:nvPr/>
          </p:nvSpPr>
          <p:spPr bwMode="auto">
            <a:xfrm rot="16200000">
              <a:off x="7152006" y="3266154"/>
              <a:ext cx="731850" cy="731850"/>
            </a:xfrm>
            <a:prstGeom prst="ellipse">
              <a:avLst/>
            </a:prstGeom>
            <a:solidFill>
              <a:schemeClr val="bg2"/>
            </a:solidFill>
            <a:ln w="19050">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Light" charset="0"/>
              </a:endParaRPr>
            </a:p>
          </p:txBody>
        </p:sp>
        <p:pic>
          <p:nvPicPr>
            <p:cNvPr id="2" name="Graphic 1">
              <a:extLst>
                <a:ext uri="{FF2B5EF4-FFF2-40B4-BE49-F238E27FC236}">
                  <a16:creationId xmlns:a16="http://schemas.microsoft.com/office/drawing/2014/main" id="{BF0340E1-C1DE-4223-89E8-82643622C68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6763" y="3430910"/>
              <a:ext cx="402336" cy="402336"/>
            </a:xfrm>
            <a:prstGeom prst="rect">
              <a:avLst/>
            </a:prstGeom>
          </p:spPr>
        </p:pic>
      </p:grpSp>
      <p:sp>
        <p:nvSpPr>
          <p:cNvPr id="33" name="TextBox 32">
            <a:extLst>
              <a:ext uri="{FF2B5EF4-FFF2-40B4-BE49-F238E27FC236}">
                <a16:creationId xmlns:a16="http://schemas.microsoft.com/office/drawing/2014/main" id="{1EC5A945-A753-446D-982F-559D3EB16B5B}"/>
              </a:ext>
            </a:extLst>
          </p:cNvPr>
          <p:cNvSpPr txBox="1"/>
          <p:nvPr/>
        </p:nvSpPr>
        <p:spPr>
          <a:xfrm flipH="1">
            <a:off x="455994" y="2686113"/>
            <a:ext cx="5356464" cy="832764"/>
          </a:xfrm>
          <a:prstGeom prst="rect">
            <a:avLst/>
          </a:prstGeom>
          <a:noFill/>
        </p:spPr>
        <p:txBody>
          <a:bodyPr wrap="square" lIns="0" tIns="143428" rIns="0" bIns="143428" rtlCol="0">
            <a:spAutoFit/>
          </a:bodyPr>
          <a:lstStyle/>
          <a:p>
            <a:pPr defTabSz="896354">
              <a:spcAft>
                <a:spcPts val="1176"/>
              </a:spcAft>
              <a:defRPr/>
            </a:pPr>
            <a:r>
              <a:rPr lang="en-US" sz="1961" dirty="0">
                <a:solidFill>
                  <a:srgbClr val="0078D4"/>
                </a:solidFill>
                <a:latin typeface="Segoe UI Semibold" panose="020B0702040204020203" pitchFamily="34" charset="0"/>
                <a:cs typeface="Segoe UI Semibold" panose="020B0702040204020203" pitchFamily="34" charset="0"/>
              </a:rPr>
              <a:t>Extensible</a:t>
            </a:r>
            <a:br>
              <a:rPr lang="en-US" sz="1568" dirty="0">
                <a:solidFill>
                  <a:srgbClr val="000000"/>
                </a:solidFill>
                <a:latin typeface="Segoe UI"/>
                <a:cs typeface="Segoe UI Semibold" panose="020B0702040204020203" pitchFamily="34" charset="0"/>
              </a:rPr>
            </a:br>
            <a:r>
              <a:rPr lang="en-US" sz="1568" dirty="0">
                <a:solidFill>
                  <a:srgbClr val="000000"/>
                </a:solidFill>
                <a:cs typeface="Segoe UI Semibold" panose="020B0702040204020203" pitchFamily="34" charset="0"/>
              </a:rPr>
              <a:t>Modular, pluggable, </a:t>
            </a:r>
            <a:r>
              <a:rPr lang="en-US" sz="1568" dirty="0" err="1">
                <a:solidFill>
                  <a:srgbClr val="000000"/>
                </a:solidFill>
                <a:cs typeface="Segoe UI Semibold" panose="020B0702040204020203" pitchFamily="34" charset="0"/>
              </a:rPr>
              <a:t>hookable</a:t>
            </a:r>
            <a:r>
              <a:rPr lang="en-US" sz="1568" dirty="0">
                <a:solidFill>
                  <a:srgbClr val="000000"/>
                </a:solidFill>
                <a:cs typeface="Segoe UI Semibold" panose="020B0702040204020203" pitchFamily="34" charset="0"/>
              </a:rPr>
              <a:t>, composable</a:t>
            </a:r>
            <a:endParaRPr lang="en-US" sz="1568" dirty="0">
              <a:solidFill>
                <a:srgbClr val="000000"/>
              </a:solidFill>
              <a:latin typeface="Segoe UI"/>
              <a:cs typeface="Segoe UI Semibold" panose="020B0702040204020203" pitchFamily="34" charset="0"/>
            </a:endParaRPr>
          </a:p>
        </p:txBody>
      </p:sp>
      <p:sp>
        <p:nvSpPr>
          <p:cNvPr id="34" name="TextBox 33">
            <a:extLst>
              <a:ext uri="{FF2B5EF4-FFF2-40B4-BE49-F238E27FC236}">
                <a16:creationId xmlns:a16="http://schemas.microsoft.com/office/drawing/2014/main" id="{1A3CCD84-7723-4313-B218-AE7649B30820}"/>
              </a:ext>
            </a:extLst>
          </p:cNvPr>
          <p:cNvSpPr txBox="1"/>
          <p:nvPr/>
        </p:nvSpPr>
        <p:spPr>
          <a:xfrm flipH="1">
            <a:off x="455994" y="3380084"/>
            <a:ext cx="5356464" cy="832764"/>
          </a:xfrm>
          <a:prstGeom prst="rect">
            <a:avLst/>
          </a:prstGeom>
          <a:noFill/>
        </p:spPr>
        <p:txBody>
          <a:bodyPr wrap="square" lIns="0" tIns="143428" rIns="0" bIns="143428" rtlCol="0">
            <a:spAutoFit/>
          </a:bodyPr>
          <a:lstStyle/>
          <a:p>
            <a:pPr defTabSz="896354">
              <a:spcAft>
                <a:spcPts val="1176"/>
              </a:spcAft>
              <a:defRPr/>
            </a:pPr>
            <a:r>
              <a:rPr lang="en-US" sz="1961" dirty="0">
                <a:solidFill>
                  <a:srgbClr val="0078D4"/>
                </a:solidFill>
                <a:latin typeface="Segoe UI Semibold" panose="020B0702040204020203" pitchFamily="34" charset="0"/>
                <a:cs typeface="Segoe UI Semibold" panose="020B0702040204020203" pitchFamily="34" charset="0"/>
              </a:rPr>
              <a:t>Self-healing</a:t>
            </a:r>
            <a:br>
              <a:rPr lang="en-US" sz="1568" dirty="0">
                <a:solidFill>
                  <a:srgbClr val="000000"/>
                </a:solidFill>
                <a:cs typeface="Segoe UI Semibold" panose="020B0702040204020203" pitchFamily="34" charset="0"/>
              </a:rPr>
            </a:br>
            <a:r>
              <a:rPr lang="en-US" sz="1568" dirty="0">
                <a:solidFill>
                  <a:srgbClr val="000000"/>
                </a:solidFill>
                <a:cs typeface="Segoe UI Semibold" panose="020B0702040204020203" pitchFamily="34" charset="0"/>
              </a:rPr>
              <a:t>Auto-placement, auto-restart, auto-replication, auto-scaling</a:t>
            </a:r>
          </a:p>
        </p:txBody>
      </p:sp>
      <p:sp>
        <p:nvSpPr>
          <p:cNvPr id="35" name="TextBox 34">
            <a:extLst>
              <a:ext uri="{FF2B5EF4-FFF2-40B4-BE49-F238E27FC236}">
                <a16:creationId xmlns:a16="http://schemas.microsoft.com/office/drawing/2014/main" id="{4524E297-408B-4A14-81DB-6A968F71B809}"/>
              </a:ext>
            </a:extLst>
          </p:cNvPr>
          <p:cNvSpPr txBox="1"/>
          <p:nvPr/>
        </p:nvSpPr>
        <p:spPr>
          <a:xfrm flipH="1">
            <a:off x="455994" y="4074054"/>
            <a:ext cx="5356464" cy="832764"/>
          </a:xfrm>
          <a:prstGeom prst="rect">
            <a:avLst/>
          </a:prstGeom>
          <a:noFill/>
        </p:spPr>
        <p:txBody>
          <a:bodyPr wrap="square" lIns="0" tIns="143428" rIns="0" bIns="143428" rtlCol="0">
            <a:spAutoFit/>
          </a:bodyPr>
          <a:lstStyle/>
          <a:p>
            <a:pPr defTabSz="896354">
              <a:spcAft>
                <a:spcPts val="1176"/>
              </a:spcAft>
              <a:defRPr/>
            </a:pPr>
            <a:r>
              <a:rPr lang="en-US" sz="1961" dirty="0">
                <a:solidFill>
                  <a:srgbClr val="0078D4"/>
                </a:solidFill>
                <a:latin typeface="Segoe UI Semibold" panose="020B0702040204020203" pitchFamily="34" charset="0"/>
                <a:cs typeface="Segoe UI Semibold" panose="020B0702040204020203" pitchFamily="34" charset="0"/>
              </a:rPr>
              <a:t>Flexible</a:t>
            </a:r>
            <a:br>
              <a:rPr lang="en-US" sz="1568" dirty="0">
                <a:solidFill>
                  <a:srgbClr val="000000"/>
                </a:solidFill>
                <a:cs typeface="Segoe UI Semibold" panose="020B0702040204020203" pitchFamily="34" charset="0"/>
              </a:rPr>
            </a:br>
            <a:r>
              <a:rPr lang="en-US" sz="1568" dirty="0"/>
              <a:t>Facilitates both declarative configuration and automation</a:t>
            </a:r>
          </a:p>
        </p:txBody>
      </p:sp>
      <p:sp>
        <p:nvSpPr>
          <p:cNvPr id="37" name="TextBox 36">
            <a:extLst>
              <a:ext uri="{FF2B5EF4-FFF2-40B4-BE49-F238E27FC236}">
                <a16:creationId xmlns:a16="http://schemas.microsoft.com/office/drawing/2014/main" id="{DD9B2BCA-3CF4-44AE-9593-0A169215E4A2}"/>
              </a:ext>
            </a:extLst>
          </p:cNvPr>
          <p:cNvSpPr txBox="1"/>
          <p:nvPr/>
        </p:nvSpPr>
        <p:spPr>
          <a:xfrm flipH="1">
            <a:off x="455994" y="4768025"/>
            <a:ext cx="5356464" cy="832764"/>
          </a:xfrm>
          <a:prstGeom prst="rect">
            <a:avLst/>
          </a:prstGeom>
          <a:noFill/>
        </p:spPr>
        <p:txBody>
          <a:bodyPr wrap="square" lIns="0" tIns="143428" rIns="0" bIns="143428" rtlCol="0">
            <a:spAutoFit/>
          </a:bodyPr>
          <a:lstStyle/>
          <a:p>
            <a:pPr defTabSz="896354">
              <a:spcAft>
                <a:spcPts val="1176"/>
              </a:spcAft>
              <a:defRPr/>
            </a:pPr>
            <a:r>
              <a:rPr lang="en-US" sz="1961" dirty="0">
                <a:solidFill>
                  <a:srgbClr val="0078D4"/>
                </a:solidFill>
                <a:latin typeface="Segoe UI Semibold" panose="020B0702040204020203" pitchFamily="34" charset="0"/>
                <a:cs typeface="Segoe UI Semibold" panose="020B0702040204020203" pitchFamily="34" charset="0"/>
              </a:rPr>
              <a:t>Enterprise-ready</a:t>
            </a:r>
            <a:br>
              <a:rPr lang="en-US" sz="1568" dirty="0">
                <a:solidFill>
                  <a:srgbClr val="000000"/>
                </a:solidFill>
                <a:cs typeface="Segoe UI Semibold" panose="020B0702040204020203" pitchFamily="34" charset="0"/>
              </a:rPr>
            </a:br>
            <a:r>
              <a:rPr lang="en-US" sz="1568" dirty="0"/>
              <a:t>Supported by a large, and growing ecosystem</a:t>
            </a:r>
            <a:endParaRPr lang="en-US" sz="1568" dirty="0">
              <a:solidFill>
                <a:srgbClr val="000000"/>
              </a:solidFill>
              <a:cs typeface="Segoe UI Semibold" panose="020B0702040204020203" pitchFamily="34" charset="0"/>
            </a:endParaRPr>
          </a:p>
        </p:txBody>
      </p:sp>
    </p:spTree>
    <p:extLst>
      <p:ext uri="{BB962C8B-B14F-4D97-AF65-F5344CB8AC3E}">
        <p14:creationId xmlns:p14="http://schemas.microsoft.com/office/powerpoint/2010/main" val="20160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5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63" presetClass="path" presetSubtype="0" accel="50000" decel="50000" fill="hold" grpId="1" nodeType="withEffect">
                                  <p:stCondLst>
                                    <p:cond delay="350"/>
                                  </p:stCondLst>
                                  <p:childTnLst>
                                    <p:animMotion origin="layout" path="M -0.02566 -3.44984E-6 L 7.5568E-7 -3.44984E-6 " pathEditMode="relative" rAng="0" ptsTypes="AA">
                                      <p:cBhvr>
                                        <p:cTn id="9" dur="500" fill="hold"/>
                                        <p:tgtEl>
                                          <p:spTgt spid="42"/>
                                        </p:tgtEl>
                                        <p:attrNameLst>
                                          <p:attrName>ppt_x</p:attrName>
                                          <p:attrName>ppt_y</p:attrName>
                                        </p:attrNameLst>
                                      </p:cBhvr>
                                      <p:rCtr x="1276" y="0"/>
                                    </p:animMotion>
                                  </p:childTnLst>
                                </p:cTn>
                              </p:par>
                              <p:par>
                                <p:cTn id="10" presetID="10" presetClass="entr" presetSubtype="0" fill="hold" grpId="0" nodeType="withEffect">
                                  <p:stCondLst>
                                    <p:cond delay="55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63" presetClass="path" presetSubtype="0" accel="50000" decel="50000" fill="hold" grpId="1" nodeType="withEffect">
                                  <p:stCondLst>
                                    <p:cond delay="550"/>
                                  </p:stCondLst>
                                  <p:childTnLst>
                                    <p:animMotion origin="layout" path="M -0.02566 -3.44984E-6 L 7.5568E-7 -3.44984E-6 " pathEditMode="relative" rAng="0" ptsTypes="AA">
                                      <p:cBhvr>
                                        <p:cTn id="14" dur="500" fill="hold"/>
                                        <p:tgtEl>
                                          <p:spTgt spid="33"/>
                                        </p:tgtEl>
                                        <p:attrNameLst>
                                          <p:attrName>ppt_x</p:attrName>
                                          <p:attrName>ppt_y</p:attrName>
                                        </p:attrNameLst>
                                      </p:cBhvr>
                                      <p:rCtr x="1276" y="0"/>
                                    </p:animMotion>
                                  </p:childTnLst>
                                </p:cTn>
                              </p:par>
                              <p:par>
                                <p:cTn id="15" presetID="10" presetClass="entr" presetSubtype="0" fill="hold" grpId="0" nodeType="withEffect">
                                  <p:stCondLst>
                                    <p:cond delay="75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63" presetClass="path" presetSubtype="0" accel="50000" decel="50000" fill="hold" grpId="1" nodeType="withEffect">
                                  <p:stCondLst>
                                    <p:cond delay="750"/>
                                  </p:stCondLst>
                                  <p:childTnLst>
                                    <p:animMotion origin="layout" path="M -0.02566 -3.44984E-6 L 7.5568E-7 -3.44984E-6 " pathEditMode="relative" rAng="0" ptsTypes="AA">
                                      <p:cBhvr>
                                        <p:cTn id="19" dur="500" fill="hold"/>
                                        <p:tgtEl>
                                          <p:spTgt spid="34"/>
                                        </p:tgtEl>
                                        <p:attrNameLst>
                                          <p:attrName>ppt_x</p:attrName>
                                          <p:attrName>ppt_y</p:attrName>
                                        </p:attrNameLst>
                                      </p:cBhvr>
                                      <p:rCtr x="1276" y="0"/>
                                    </p:animMotion>
                                  </p:childTnLst>
                                </p:cTn>
                              </p:par>
                              <p:par>
                                <p:cTn id="20" presetID="10" presetClass="entr" presetSubtype="0" fill="hold" grpId="0" nodeType="withEffect">
                                  <p:stCondLst>
                                    <p:cond delay="95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63" presetClass="path" presetSubtype="0" accel="50000" decel="50000" fill="hold" grpId="1" nodeType="withEffect">
                                  <p:stCondLst>
                                    <p:cond delay="950"/>
                                  </p:stCondLst>
                                  <p:childTnLst>
                                    <p:animMotion origin="layout" path="M -0.02566 -3.44984E-6 L 7.5568E-7 -3.44984E-6 " pathEditMode="relative" rAng="0" ptsTypes="AA">
                                      <p:cBhvr>
                                        <p:cTn id="24" dur="500" fill="hold"/>
                                        <p:tgtEl>
                                          <p:spTgt spid="35"/>
                                        </p:tgtEl>
                                        <p:attrNameLst>
                                          <p:attrName>ppt_x</p:attrName>
                                          <p:attrName>ppt_y</p:attrName>
                                        </p:attrNameLst>
                                      </p:cBhvr>
                                      <p:rCtr x="1276" y="0"/>
                                    </p:animMotion>
                                  </p:childTnLst>
                                </p:cTn>
                              </p:par>
                              <p:par>
                                <p:cTn id="25" presetID="10" presetClass="entr" presetSubtype="0" fill="hold" grpId="0" nodeType="withEffect">
                                  <p:stCondLst>
                                    <p:cond delay="105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63" presetClass="path" presetSubtype="0" accel="50000" decel="50000" fill="hold" grpId="1" nodeType="withEffect">
                                  <p:stCondLst>
                                    <p:cond delay="1050"/>
                                  </p:stCondLst>
                                  <p:childTnLst>
                                    <p:animMotion origin="layout" path="M -0.02566 -3.44984E-6 L 7.5568E-7 -3.44984E-6 " pathEditMode="relative" rAng="0" ptsTypes="AA">
                                      <p:cBhvr>
                                        <p:cTn id="29" dur="500" fill="hold"/>
                                        <p:tgtEl>
                                          <p:spTgt spid="37"/>
                                        </p:tgtEl>
                                        <p:attrNameLst>
                                          <p:attrName>ppt_x</p:attrName>
                                          <p:attrName>ppt_y</p:attrName>
                                        </p:attrNameLst>
                                      </p:cBhvr>
                                      <p:rCtr x="12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33" grpId="0"/>
      <p:bldP spid="33" grpId="1"/>
      <p:bldP spid="34" grpId="0"/>
      <p:bldP spid="34" grpId="1"/>
      <p:bldP spid="35" grpId="0"/>
      <p:bldP spid="35" grpId="1"/>
      <p:bldP spid="37" grpId="0"/>
      <p:bldP spid="37"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Azure Container Registry</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8263" y="1211736"/>
            <a:ext cx="10927443" cy="4833938"/>
          </a:xfrm>
        </p:spPr>
        <p:txBody>
          <a:bodyPr wrap="square">
            <a:noAutofit/>
          </a:bodyPr>
          <a:lstStyle/>
          <a:p>
            <a:r>
              <a:rPr lang="en-US" sz="2000" dirty="0"/>
              <a:t>When running containers in AKS, you can pull their images from any container registry, if you have a Docker Secret configured in your cluster. </a:t>
            </a:r>
          </a:p>
          <a:p>
            <a:r>
              <a:rPr lang="en-US" sz="2000" dirty="0"/>
              <a:t>Azure offers a private container registry as a service called Azure Container Registry (ACR). </a:t>
            </a:r>
          </a:p>
          <a:p>
            <a:r>
              <a:rPr lang="en-US" sz="2000" dirty="0"/>
              <a:t>Build, store, secure, scan, replicate, and manage container images and artifacts with a fully managed, geo-replicated instance of ACR. </a:t>
            </a:r>
          </a:p>
          <a:p>
            <a:r>
              <a:rPr lang="en-US" sz="2000" dirty="0"/>
              <a:t>Benefits of using ACR instead of a public registry: </a:t>
            </a:r>
          </a:p>
          <a:p>
            <a:pPr lvl="1"/>
            <a:r>
              <a:rPr lang="en-US" dirty="0"/>
              <a:t>You can import images from public registries</a:t>
            </a:r>
          </a:p>
          <a:p>
            <a:pPr lvl="1"/>
            <a:r>
              <a:rPr lang="en-US" dirty="0"/>
              <a:t>You can block unauthorized access to your images. </a:t>
            </a:r>
          </a:p>
          <a:p>
            <a:pPr lvl="1"/>
            <a:r>
              <a:rPr lang="en-US" dirty="0"/>
              <a:t>You won't have public facing dependencies (in case a public image is deleted). </a:t>
            </a:r>
          </a:p>
          <a:p>
            <a:pPr lvl="1"/>
            <a:r>
              <a:rPr lang="en-US" dirty="0"/>
              <a:t>You can access image pull logs to monitor activities and triage connectivity issues. </a:t>
            </a:r>
          </a:p>
          <a:p>
            <a:pPr lvl="1"/>
            <a:r>
              <a:rPr lang="en-US" dirty="0"/>
              <a:t>Take advantage of integrated container scanning and image compliance using </a:t>
            </a:r>
            <a:r>
              <a:rPr lang="en-US" b="1" dirty="0"/>
              <a:t>Microsoft Defender for Containers.</a:t>
            </a:r>
            <a:r>
              <a:rPr lang="en-US" dirty="0"/>
              <a:t> </a:t>
            </a:r>
            <a:endParaRPr lang="en-US" i="1" dirty="0"/>
          </a:p>
        </p:txBody>
      </p:sp>
    </p:spTree>
    <p:extLst>
      <p:ext uri="{BB962C8B-B14F-4D97-AF65-F5344CB8AC3E}">
        <p14:creationId xmlns:p14="http://schemas.microsoft.com/office/powerpoint/2010/main" val="257938105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55995" y="620827"/>
            <a:ext cx="7036934" cy="402302"/>
          </a:xfrm>
        </p:spPr>
        <p:txBody>
          <a:bodyPr/>
          <a:lstStyle/>
          <a:p>
            <a:r>
              <a:rPr lang="en-US" dirty="0">
                <a:solidFill>
                  <a:schemeClr val="accent1"/>
                </a:solidFill>
              </a:rPr>
              <a:t>Azure Container Registry geo-replication</a:t>
            </a:r>
          </a:p>
        </p:txBody>
      </p:sp>
      <p:sp>
        <p:nvSpPr>
          <p:cNvPr id="87" name="Rectangle 86">
            <a:extLst>
              <a:ext uri="{FF2B5EF4-FFF2-40B4-BE49-F238E27FC236}">
                <a16:creationId xmlns:a16="http://schemas.microsoft.com/office/drawing/2014/main" id="{1A4A0F95-01D2-4462-909A-A8EB410AAAC5}"/>
              </a:ext>
            </a:extLst>
          </p:cNvPr>
          <p:cNvSpPr/>
          <p:nvPr/>
        </p:nvSpPr>
        <p:spPr>
          <a:xfrm>
            <a:off x="455995" y="1034108"/>
            <a:ext cx="6095689" cy="573280"/>
          </a:xfrm>
          <a:prstGeom prst="rect">
            <a:avLst/>
          </a:prstGeom>
        </p:spPr>
        <p:txBody>
          <a:bodyPr wrap="square" lIns="0">
            <a:spAutoFit/>
          </a:bodyPr>
          <a:lstStyle/>
          <a:p>
            <a:r>
              <a:rPr lang="en-US" sz="1568" i="1"/>
              <a:t>Push image to a single registry and ACR takes care of geographical replication, including local notifications.</a:t>
            </a:r>
          </a:p>
        </p:txBody>
      </p:sp>
      <p:sp>
        <p:nvSpPr>
          <p:cNvPr id="72" name="Title 16">
            <a:extLst>
              <a:ext uri="{FF2B5EF4-FFF2-40B4-BE49-F238E27FC236}">
                <a16:creationId xmlns:a16="http://schemas.microsoft.com/office/drawing/2014/main" id="{A588BBAC-6994-45DD-B39B-92A188FDCF4B}"/>
              </a:ext>
            </a:extLst>
          </p:cNvPr>
          <p:cNvSpPr txBox="1">
            <a:spLocks/>
          </p:cNvSpPr>
          <p:nvPr/>
        </p:nvSpPr>
        <p:spPr>
          <a:xfrm>
            <a:off x="455995" y="1967258"/>
            <a:ext cx="4261788"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a:defRPr/>
            </a:pPr>
            <a:r>
              <a:rPr lang="en-US" sz="1372" b="0" spc="0">
                <a:solidFill>
                  <a:srgbClr val="0078D4"/>
                </a:solidFill>
                <a:latin typeface="Segoe UI" panose="020B0502040204020203" pitchFamily="34" charset="0"/>
              </a:rPr>
              <a:t>͏US-based developer commits codes to build container image</a:t>
            </a:r>
          </a:p>
        </p:txBody>
      </p:sp>
      <p:sp>
        <p:nvSpPr>
          <p:cNvPr id="75" name="Title 16">
            <a:extLst>
              <a:ext uri="{FF2B5EF4-FFF2-40B4-BE49-F238E27FC236}">
                <a16:creationId xmlns:a16="http://schemas.microsoft.com/office/drawing/2014/main" id="{DA13CAD4-A32C-45D3-9F5D-7481063507F0}"/>
              </a:ext>
            </a:extLst>
          </p:cNvPr>
          <p:cNvSpPr txBox="1">
            <a:spLocks/>
          </p:cNvSpPr>
          <p:nvPr/>
        </p:nvSpPr>
        <p:spPr>
          <a:xfrm>
            <a:off x="455995" y="2548933"/>
            <a:ext cx="4261788"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startAt="2"/>
              <a:defRPr/>
            </a:pPr>
            <a:r>
              <a:rPr lang="en-US" sz="1372" b="0" spc="0">
                <a:solidFill>
                  <a:srgbClr val="0078D4"/>
                </a:solidFill>
                <a:latin typeface="Segoe UI" panose="020B0502040204020203" pitchFamily="34" charset="0"/>
              </a:rPr>
              <a:t>Image is pushed to the nearest Azure Container Registry (ACR) region based on DNS</a:t>
            </a:r>
          </a:p>
        </p:txBody>
      </p:sp>
      <p:sp>
        <p:nvSpPr>
          <p:cNvPr id="76" name="Title 16">
            <a:extLst>
              <a:ext uri="{FF2B5EF4-FFF2-40B4-BE49-F238E27FC236}">
                <a16:creationId xmlns:a16="http://schemas.microsoft.com/office/drawing/2014/main" id="{71DF639C-3E58-466C-9ABD-9542986352A6}"/>
              </a:ext>
            </a:extLst>
          </p:cNvPr>
          <p:cNvSpPr txBox="1">
            <a:spLocks/>
          </p:cNvSpPr>
          <p:nvPr/>
        </p:nvSpPr>
        <p:spPr>
          <a:xfrm>
            <a:off x="455995" y="3130607"/>
            <a:ext cx="4261788"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startAt="3"/>
              <a:defRPr/>
            </a:pPr>
            <a:r>
              <a:rPr lang="en-US" sz="1372" b="0" spc="0">
                <a:solidFill>
                  <a:srgbClr val="0078D4"/>
                </a:solidFill>
                <a:latin typeface="Segoe UI" panose="020B0502040204020203" pitchFamily="34" charset="0"/>
              </a:rPr>
              <a:t>͏Geographical webhook triggers deployment to </a:t>
            </a:r>
            <a:br>
              <a:rPr lang="en-US" sz="1372" b="0" spc="0">
                <a:solidFill>
                  <a:srgbClr val="0078D4"/>
                </a:solidFill>
                <a:latin typeface="Segoe UI" panose="020B0502040204020203" pitchFamily="34" charset="0"/>
              </a:rPr>
            </a:br>
            <a:r>
              <a:rPr lang="en-US" sz="1372" b="0" spc="0">
                <a:solidFill>
                  <a:srgbClr val="0078D4"/>
                </a:solidFill>
                <a:latin typeface="Segoe UI" panose="020B0502040204020203" pitchFamily="34" charset="0"/>
              </a:rPr>
              <a:t>East US</a:t>
            </a:r>
          </a:p>
        </p:txBody>
      </p:sp>
      <p:sp>
        <p:nvSpPr>
          <p:cNvPr id="79" name="Title 16">
            <a:extLst>
              <a:ext uri="{FF2B5EF4-FFF2-40B4-BE49-F238E27FC236}">
                <a16:creationId xmlns:a16="http://schemas.microsoft.com/office/drawing/2014/main" id="{CF45E3F2-0E8D-4C3E-B3FB-BBD2AFEB82D0}"/>
              </a:ext>
            </a:extLst>
          </p:cNvPr>
          <p:cNvSpPr txBox="1">
            <a:spLocks/>
          </p:cNvSpPr>
          <p:nvPr/>
        </p:nvSpPr>
        <p:spPr>
          <a:xfrm>
            <a:off x="455995" y="3712281"/>
            <a:ext cx="4261788" cy="21120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startAt="4"/>
              <a:defRPr/>
            </a:pPr>
            <a:r>
              <a:rPr lang="en-US" sz="1372" b="0" spc="0">
                <a:solidFill>
                  <a:srgbClr val="0078D4"/>
                </a:solidFill>
                <a:latin typeface="Segoe UI" panose="020B0502040204020203" pitchFamily="34" charset="0"/>
              </a:rPr>
              <a:t>͏ACR geo-replicates to configured regions</a:t>
            </a:r>
          </a:p>
        </p:txBody>
      </p:sp>
      <p:sp>
        <p:nvSpPr>
          <p:cNvPr id="80" name="Title 16">
            <a:extLst>
              <a:ext uri="{FF2B5EF4-FFF2-40B4-BE49-F238E27FC236}">
                <a16:creationId xmlns:a16="http://schemas.microsoft.com/office/drawing/2014/main" id="{188C87F4-8CCB-4637-8910-29F4BD0EA27B}"/>
              </a:ext>
            </a:extLst>
          </p:cNvPr>
          <p:cNvSpPr txBox="1">
            <a:spLocks/>
          </p:cNvSpPr>
          <p:nvPr/>
        </p:nvSpPr>
        <p:spPr>
          <a:xfrm>
            <a:off x="455995" y="4082747"/>
            <a:ext cx="4261788"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startAt="5"/>
              <a:defRPr/>
            </a:pPr>
            <a:r>
              <a:rPr lang="en-US" sz="1372" b="0" spc="0">
                <a:solidFill>
                  <a:srgbClr val="0078D4"/>
                </a:solidFill>
                <a:latin typeface="Segoe UI" panose="020B0502040204020203" pitchFamily="34" charset="0"/>
              </a:rPr>
              <a:t>͏Geographical webhook triggers deployment to West Europe</a:t>
            </a:r>
          </a:p>
        </p:txBody>
      </p:sp>
      <p:sp>
        <p:nvSpPr>
          <p:cNvPr id="257" name="Title 16">
            <a:extLst>
              <a:ext uri="{FF2B5EF4-FFF2-40B4-BE49-F238E27FC236}">
                <a16:creationId xmlns:a16="http://schemas.microsoft.com/office/drawing/2014/main" id="{B329EB14-A87C-4C38-B7A7-666FB5D228AC}"/>
              </a:ext>
            </a:extLst>
          </p:cNvPr>
          <p:cNvSpPr txBox="1">
            <a:spLocks/>
          </p:cNvSpPr>
          <p:nvPr/>
        </p:nvSpPr>
        <p:spPr>
          <a:xfrm>
            <a:off x="455995" y="4664423"/>
            <a:ext cx="4429521" cy="21120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startAt="6"/>
              <a:defRPr/>
            </a:pPr>
            <a:r>
              <a:rPr lang="en-US" sz="1372" b="0" spc="0">
                <a:solidFill>
                  <a:srgbClr val="0078D4"/>
                </a:solidFill>
                <a:latin typeface="Segoe UI" panose="020B0502040204020203" pitchFamily="34" charset="0"/>
              </a:rPr>
              <a:t>͏Both AKS clusters pull from </a:t>
            </a:r>
            <a:r>
              <a:rPr lang="en-US" sz="1372" b="0" spc="0">
                <a:solidFill>
                  <a:srgbClr val="0078D4"/>
                </a:solidFill>
                <a:latin typeface="Courier New" panose="02070309020205020404" pitchFamily="49" charset="0"/>
                <a:cs typeface="Courier New" panose="02070309020205020404" pitchFamily="49" charset="0"/>
              </a:rPr>
              <a:t>contoso.azurecr.io</a:t>
            </a:r>
          </a:p>
        </p:txBody>
      </p:sp>
      <p:grpSp>
        <p:nvGrpSpPr>
          <p:cNvPr id="2" name="Group 1" descr="conceptual flow of ACR geo replication scenario">
            <a:extLst>
              <a:ext uri="{FF2B5EF4-FFF2-40B4-BE49-F238E27FC236}">
                <a16:creationId xmlns:a16="http://schemas.microsoft.com/office/drawing/2014/main" id="{B31A7AE0-3ECF-4E80-A6E2-A20714E04DBD}"/>
              </a:ext>
            </a:extLst>
          </p:cNvPr>
          <p:cNvGrpSpPr/>
          <p:nvPr/>
        </p:nvGrpSpPr>
        <p:grpSpPr>
          <a:xfrm>
            <a:off x="4961924" y="1264577"/>
            <a:ext cx="7068830" cy="5351489"/>
            <a:chOff x="5061420" y="1289438"/>
            <a:chExt cx="7210575" cy="5458797"/>
          </a:xfrm>
        </p:grpSpPr>
        <p:pic>
          <p:nvPicPr>
            <p:cNvPr id="141" name="Picture 140" descr="A close up of a logo&#10;&#10;Description automatically generated">
              <a:extLst>
                <a:ext uri="{FF2B5EF4-FFF2-40B4-BE49-F238E27FC236}">
                  <a16:creationId xmlns:a16="http://schemas.microsoft.com/office/drawing/2014/main" id="{94D66BC8-1316-4E4E-8071-37893340F80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061421" y="4576437"/>
              <a:ext cx="7210574" cy="2171798"/>
            </a:xfrm>
            <a:custGeom>
              <a:avLst/>
              <a:gdLst>
                <a:gd name="connsiteX0" fmla="*/ 0 w 6314660"/>
                <a:gd name="connsiteY0" fmla="*/ 0 h 1901952"/>
                <a:gd name="connsiteX1" fmla="*/ 6314660 w 6314660"/>
                <a:gd name="connsiteY1" fmla="*/ 0 h 1901952"/>
                <a:gd name="connsiteX2" fmla="*/ 6314660 w 6314660"/>
                <a:gd name="connsiteY2" fmla="*/ 1901952 h 1901952"/>
                <a:gd name="connsiteX3" fmla="*/ 0 w 6314660"/>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6314660" h="1901952">
                  <a:moveTo>
                    <a:pt x="0" y="0"/>
                  </a:moveTo>
                  <a:lnTo>
                    <a:pt x="6314660" y="0"/>
                  </a:lnTo>
                  <a:lnTo>
                    <a:pt x="6314660" y="1901952"/>
                  </a:lnTo>
                  <a:lnTo>
                    <a:pt x="0" y="1901952"/>
                  </a:lnTo>
                  <a:close/>
                </a:path>
              </a:pathLst>
            </a:custGeom>
          </p:spPr>
        </p:pic>
        <p:sp>
          <p:nvSpPr>
            <p:cNvPr id="140" name="Rectangle 139">
              <a:extLst>
                <a:ext uri="{FF2B5EF4-FFF2-40B4-BE49-F238E27FC236}">
                  <a16:creationId xmlns:a16="http://schemas.microsoft.com/office/drawing/2014/main" id="{4B118875-EC5A-498D-99B0-1DBC198E4455}"/>
                </a:ext>
              </a:extLst>
            </p:cNvPr>
            <p:cNvSpPr/>
            <p:nvPr/>
          </p:nvSpPr>
          <p:spPr bwMode="auto">
            <a:xfrm>
              <a:off x="5061420" y="4576437"/>
              <a:ext cx="7210573" cy="2171798"/>
            </a:xfrm>
            <a:prstGeom prst="rect">
              <a:avLst/>
            </a:prstGeom>
            <a:gradFill flip="none" rotWithShape="1">
              <a:gsLst>
                <a:gs pos="0">
                  <a:schemeClr val="bg1"/>
                </a:gs>
                <a:gs pos="100000">
                  <a:schemeClr val="bg1">
                    <a:alpha val="4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FCE18D9-C1F6-49EB-84A8-50D99B357A1B}"/>
                </a:ext>
              </a:extLst>
            </p:cNvPr>
            <p:cNvCxnSpPr>
              <a:cxnSpLocks/>
            </p:cNvCxnSpPr>
            <p:nvPr/>
          </p:nvCxnSpPr>
          <p:spPr>
            <a:xfrm>
              <a:off x="7575046" y="2142326"/>
              <a:ext cx="711707"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DF63B1E7-D96E-484A-84C5-644F4BA5F46D}"/>
                </a:ext>
              </a:extLst>
            </p:cNvPr>
            <p:cNvGrpSpPr/>
            <p:nvPr/>
          </p:nvGrpSpPr>
          <p:grpSpPr>
            <a:xfrm>
              <a:off x="6775095" y="1474104"/>
              <a:ext cx="839997" cy="1073800"/>
              <a:chOff x="8170605" y="1337987"/>
              <a:chExt cx="839997" cy="1073800"/>
            </a:xfrm>
          </p:grpSpPr>
          <p:sp>
            <p:nvSpPr>
              <p:cNvPr id="129" name="Rectangle: Rounded Corners 118">
                <a:extLst>
                  <a:ext uri="{FF2B5EF4-FFF2-40B4-BE49-F238E27FC236}">
                    <a16:creationId xmlns:a16="http://schemas.microsoft.com/office/drawing/2014/main" id="{A22A6243-3021-4B3F-B23B-22A97E85D1BF}"/>
                  </a:ext>
                </a:extLst>
              </p:cNvPr>
              <p:cNvSpPr/>
              <p:nvPr/>
            </p:nvSpPr>
            <p:spPr bwMode="auto">
              <a:xfrm>
                <a:off x="8210651" y="1600630"/>
                <a:ext cx="759905" cy="811157"/>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32" name="people_4" title="Icon of a person">
                <a:extLst>
                  <a:ext uri="{FF2B5EF4-FFF2-40B4-BE49-F238E27FC236}">
                    <a16:creationId xmlns:a16="http://schemas.microsoft.com/office/drawing/2014/main" id="{2EB2FDB8-9E5D-4EFF-AD97-68663DC3D420}"/>
                  </a:ext>
                </a:extLst>
              </p:cNvPr>
              <p:cNvSpPr>
                <a:spLocks noChangeAspect="1" noEditPoints="1"/>
              </p:cNvSpPr>
              <p:nvPr/>
            </p:nvSpPr>
            <p:spPr bwMode="auto">
              <a:xfrm>
                <a:off x="8361225" y="1718032"/>
                <a:ext cx="458757" cy="512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2" name="Title 1">
                <a:extLst>
                  <a:ext uri="{FF2B5EF4-FFF2-40B4-BE49-F238E27FC236}">
                    <a16:creationId xmlns:a16="http://schemas.microsoft.com/office/drawing/2014/main" id="{9443F8A1-40E4-4111-8539-1B469FADC279}"/>
                  </a:ext>
                </a:extLst>
              </p:cNvPr>
              <p:cNvSpPr txBox="1">
                <a:spLocks/>
              </p:cNvSpPr>
              <p:nvPr/>
            </p:nvSpPr>
            <p:spPr>
              <a:xfrm>
                <a:off x="8170605" y="1337987"/>
                <a:ext cx="83999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Developer</a:t>
                </a:r>
              </a:p>
            </p:txBody>
          </p:sp>
          <p:sp>
            <p:nvSpPr>
              <p:cNvPr id="19" name="TextBox 18">
                <a:extLst>
                  <a:ext uri="{FF2B5EF4-FFF2-40B4-BE49-F238E27FC236}">
                    <a16:creationId xmlns:a16="http://schemas.microsoft.com/office/drawing/2014/main" id="{7F58F041-5DDB-4A21-9FD5-AA465201E06A}"/>
                  </a:ext>
                </a:extLst>
              </p:cNvPr>
              <p:cNvSpPr txBox="1"/>
              <p:nvPr/>
            </p:nvSpPr>
            <p:spPr>
              <a:xfrm>
                <a:off x="8354629" y="2094271"/>
                <a:ext cx="471949" cy="166199"/>
              </a:xfrm>
              <a:prstGeom prst="rect">
                <a:avLst/>
              </a:prstGeom>
              <a:noFill/>
            </p:spPr>
            <p:txBody>
              <a:bodyPr wrap="square" lIns="0" tIns="0" rIns="0" bIns="0" rtlCol="0">
                <a:spAutoFit/>
              </a:bodyPr>
              <a:lstStyle/>
              <a:p>
                <a:pPr algn="ctr">
                  <a:lnSpc>
                    <a:spcPct val="90000"/>
                  </a:lnSpc>
                  <a:spcAft>
                    <a:spcPts val="588"/>
                  </a:spcAft>
                </a:pPr>
                <a:r>
                  <a:rPr lang="en-US" sz="1176">
                    <a:gradFill>
                      <a:gsLst>
                        <a:gs pos="2917">
                          <a:schemeClr val="tx1"/>
                        </a:gs>
                        <a:gs pos="30000">
                          <a:schemeClr val="tx1"/>
                        </a:gs>
                      </a:gsLst>
                      <a:lin ang="5400000" scaled="0"/>
                    </a:gradFill>
                    <a:latin typeface="+mj-lt"/>
                  </a:rPr>
                  <a:t>&lt;/&gt;</a:t>
                </a:r>
              </a:p>
            </p:txBody>
          </p:sp>
        </p:grpSp>
        <p:grpSp>
          <p:nvGrpSpPr>
            <p:cNvPr id="21" name="Group 20">
              <a:extLst>
                <a:ext uri="{FF2B5EF4-FFF2-40B4-BE49-F238E27FC236}">
                  <a16:creationId xmlns:a16="http://schemas.microsoft.com/office/drawing/2014/main" id="{1634E3FD-A261-4340-84AE-1C19BF4A6C1F}"/>
                </a:ext>
              </a:extLst>
            </p:cNvPr>
            <p:cNvGrpSpPr/>
            <p:nvPr/>
          </p:nvGrpSpPr>
          <p:grpSpPr>
            <a:xfrm>
              <a:off x="8246707" y="1289438"/>
              <a:ext cx="839997" cy="1258466"/>
              <a:chOff x="8190270" y="2767664"/>
              <a:chExt cx="839997" cy="1258466"/>
            </a:xfrm>
          </p:grpSpPr>
          <p:sp>
            <p:nvSpPr>
              <p:cNvPr id="144" name="Rectangle: Rounded Corners 118">
                <a:extLst>
                  <a:ext uri="{FF2B5EF4-FFF2-40B4-BE49-F238E27FC236}">
                    <a16:creationId xmlns:a16="http://schemas.microsoft.com/office/drawing/2014/main" id="{4FE8D926-9092-4D27-913A-33315FB6C7F2}"/>
                  </a:ext>
                </a:extLst>
              </p:cNvPr>
              <p:cNvSpPr/>
              <p:nvPr/>
            </p:nvSpPr>
            <p:spPr bwMode="auto">
              <a:xfrm>
                <a:off x="8230316" y="3214973"/>
                <a:ext cx="759905" cy="811157"/>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47" name="Title 1">
                <a:extLst>
                  <a:ext uri="{FF2B5EF4-FFF2-40B4-BE49-F238E27FC236}">
                    <a16:creationId xmlns:a16="http://schemas.microsoft.com/office/drawing/2014/main" id="{1745E2E2-202A-449C-878B-D871B12655B9}"/>
                  </a:ext>
                </a:extLst>
              </p:cNvPr>
              <p:cNvSpPr txBox="1">
                <a:spLocks/>
              </p:cNvSpPr>
              <p:nvPr/>
            </p:nvSpPr>
            <p:spPr>
              <a:xfrm>
                <a:off x="8190270" y="2767664"/>
                <a:ext cx="839997"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Container image</a:t>
                </a:r>
              </a:p>
            </p:txBody>
          </p:sp>
          <p:pic>
            <p:nvPicPr>
              <p:cNvPr id="149" name="Graphic 148">
                <a:extLst>
                  <a:ext uri="{FF2B5EF4-FFF2-40B4-BE49-F238E27FC236}">
                    <a16:creationId xmlns:a16="http://schemas.microsoft.com/office/drawing/2014/main" id="{067CA021-0142-407F-ADD4-0D2CB70D8C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3661" y="3403944"/>
                <a:ext cx="433214" cy="433214"/>
              </a:xfrm>
              <a:prstGeom prst="rect">
                <a:avLst/>
              </a:prstGeom>
            </p:spPr>
          </p:pic>
        </p:grpSp>
        <p:cxnSp>
          <p:nvCxnSpPr>
            <p:cNvPr id="38" name="Connector: Elbow 37">
              <a:extLst>
                <a:ext uri="{FF2B5EF4-FFF2-40B4-BE49-F238E27FC236}">
                  <a16:creationId xmlns:a16="http://schemas.microsoft.com/office/drawing/2014/main" id="{CD3DA8F7-4EEB-4689-943D-688AF5A36A9E}"/>
                </a:ext>
              </a:extLst>
            </p:cNvPr>
            <p:cNvCxnSpPr>
              <a:cxnSpLocks/>
            </p:cNvCxnSpPr>
            <p:nvPr/>
          </p:nvCxnSpPr>
          <p:spPr>
            <a:xfrm rot="5400000">
              <a:off x="7644932" y="2669130"/>
              <a:ext cx="1143000" cy="900549"/>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3" name="Rectangle: Rounded Corners 118">
              <a:extLst>
                <a:ext uri="{FF2B5EF4-FFF2-40B4-BE49-F238E27FC236}">
                  <a16:creationId xmlns:a16="http://schemas.microsoft.com/office/drawing/2014/main" id="{B4200B45-8F9F-4172-827D-27DDAB1E3EBC}"/>
                </a:ext>
              </a:extLst>
            </p:cNvPr>
            <p:cNvSpPr/>
            <p:nvPr/>
          </p:nvSpPr>
          <p:spPr bwMode="auto">
            <a:xfrm>
              <a:off x="6386930" y="5373353"/>
              <a:ext cx="388961" cy="794479"/>
            </a:xfrm>
            <a:prstGeom prst="roundRect">
              <a:avLst>
                <a:gd name="adj" fmla="val 3125"/>
              </a:avLst>
            </a:prstGeom>
            <a:solidFill>
              <a:srgbClr val="FF0000">
                <a:alpha val="1000"/>
              </a:srgbClr>
            </a:solidFill>
            <a:ln w="1270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84" name="Rectangle: Rounded Corners 118">
              <a:extLst>
                <a:ext uri="{FF2B5EF4-FFF2-40B4-BE49-F238E27FC236}">
                  <a16:creationId xmlns:a16="http://schemas.microsoft.com/office/drawing/2014/main" id="{9D1A0459-61F4-4C9D-894B-5D211023DF0F}"/>
                </a:ext>
              </a:extLst>
            </p:cNvPr>
            <p:cNvSpPr/>
            <p:nvPr/>
          </p:nvSpPr>
          <p:spPr bwMode="auto">
            <a:xfrm>
              <a:off x="8195258" y="5111025"/>
              <a:ext cx="382138" cy="769009"/>
            </a:xfrm>
            <a:prstGeom prst="roundRect">
              <a:avLst>
                <a:gd name="adj" fmla="val 3125"/>
              </a:avLst>
            </a:prstGeom>
            <a:solidFill>
              <a:srgbClr val="FFC000">
                <a:alpha val="784"/>
              </a:srgbClr>
            </a:solidFill>
            <a:ln w="12700">
              <a:solidFill>
                <a:srgbClr val="FFC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88" name="Rectangle: Rounded Corners 118">
              <a:extLst>
                <a:ext uri="{FF2B5EF4-FFF2-40B4-BE49-F238E27FC236}">
                  <a16:creationId xmlns:a16="http://schemas.microsoft.com/office/drawing/2014/main" id="{ECE12697-2EBD-4A85-A7EC-93754AA29844}"/>
                </a:ext>
              </a:extLst>
            </p:cNvPr>
            <p:cNvSpPr/>
            <p:nvPr/>
          </p:nvSpPr>
          <p:spPr bwMode="auto">
            <a:xfrm>
              <a:off x="5224122" y="3238466"/>
              <a:ext cx="2706624" cy="1309679"/>
            </a:xfrm>
            <a:prstGeom prst="roundRect">
              <a:avLst>
                <a:gd name="adj" fmla="val 3125"/>
              </a:avLst>
            </a:prstGeom>
            <a:solidFill>
              <a:srgbClr val="FF0000">
                <a:alpha val="1000"/>
              </a:srgbClr>
            </a:solidFill>
            <a:ln w="1270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98" name="Title 1">
              <a:extLst>
                <a:ext uri="{FF2B5EF4-FFF2-40B4-BE49-F238E27FC236}">
                  <a16:creationId xmlns:a16="http://schemas.microsoft.com/office/drawing/2014/main" id="{CE6AEAD0-D716-4690-8717-2019B799B26F}"/>
                </a:ext>
              </a:extLst>
            </p:cNvPr>
            <p:cNvSpPr txBox="1">
              <a:spLocks/>
            </p:cNvSpPr>
            <p:nvPr/>
          </p:nvSpPr>
          <p:spPr>
            <a:xfrm>
              <a:off x="6850953" y="2834489"/>
              <a:ext cx="1306335"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i="1">
                  <a:solidFill>
                    <a:srgbClr val="000000"/>
                  </a:solidFill>
                  <a:latin typeface="Segoe UI" panose="020B0502040204020203" pitchFamily="34" charset="0"/>
                  <a:cs typeface="Segoe UI" panose="020B0502040204020203" pitchFamily="34" charset="0"/>
                </a:rPr>
                <a:t>contoso.azurecr.io</a:t>
              </a:r>
            </a:p>
          </p:txBody>
        </p:sp>
        <p:sp>
          <p:nvSpPr>
            <p:cNvPr id="199" name="Title 1">
              <a:extLst>
                <a:ext uri="{FF2B5EF4-FFF2-40B4-BE49-F238E27FC236}">
                  <a16:creationId xmlns:a16="http://schemas.microsoft.com/office/drawing/2014/main" id="{8ACEA22C-7A40-4977-9B84-C7CC34C5B713}"/>
                </a:ext>
              </a:extLst>
            </p:cNvPr>
            <p:cNvSpPr txBox="1">
              <a:spLocks/>
            </p:cNvSpPr>
            <p:nvPr/>
          </p:nvSpPr>
          <p:spPr>
            <a:xfrm>
              <a:off x="5224122" y="2972297"/>
              <a:ext cx="83999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East US</a:t>
              </a:r>
            </a:p>
          </p:txBody>
        </p:sp>
        <p:sp>
          <p:nvSpPr>
            <p:cNvPr id="208" name="Rectangle: Rounded Corners 118">
              <a:extLst>
                <a:ext uri="{FF2B5EF4-FFF2-40B4-BE49-F238E27FC236}">
                  <a16:creationId xmlns:a16="http://schemas.microsoft.com/office/drawing/2014/main" id="{292D2CE8-F120-4E0C-8D17-7161FCC9C985}"/>
                </a:ext>
              </a:extLst>
            </p:cNvPr>
            <p:cNvSpPr/>
            <p:nvPr/>
          </p:nvSpPr>
          <p:spPr bwMode="auto">
            <a:xfrm>
              <a:off x="9452474" y="3238466"/>
              <a:ext cx="2706624" cy="1309679"/>
            </a:xfrm>
            <a:prstGeom prst="roundRect">
              <a:avLst>
                <a:gd name="adj" fmla="val 3125"/>
              </a:avLst>
            </a:prstGeom>
            <a:solidFill>
              <a:srgbClr val="FFC000">
                <a:alpha val="1000"/>
              </a:srgbClr>
            </a:solidFill>
            <a:ln w="12700">
              <a:solidFill>
                <a:srgbClr val="FFC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219" name="Title 1">
              <a:extLst>
                <a:ext uri="{FF2B5EF4-FFF2-40B4-BE49-F238E27FC236}">
                  <a16:creationId xmlns:a16="http://schemas.microsoft.com/office/drawing/2014/main" id="{6134DA43-4883-49EB-A965-993A8FAEF63F}"/>
                </a:ext>
              </a:extLst>
            </p:cNvPr>
            <p:cNvSpPr txBox="1">
              <a:spLocks/>
            </p:cNvSpPr>
            <p:nvPr/>
          </p:nvSpPr>
          <p:spPr>
            <a:xfrm>
              <a:off x="10789120" y="2972297"/>
              <a:ext cx="1369978"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14367">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West Europe</a:t>
              </a:r>
            </a:p>
          </p:txBody>
        </p:sp>
        <p:cxnSp>
          <p:nvCxnSpPr>
            <p:cNvPr id="1042" name="Straight Connector 1041">
              <a:extLst>
                <a:ext uri="{FF2B5EF4-FFF2-40B4-BE49-F238E27FC236}">
                  <a16:creationId xmlns:a16="http://schemas.microsoft.com/office/drawing/2014/main" id="{CB67875B-184E-4D59-967E-2DE9880DC414}"/>
                </a:ext>
              </a:extLst>
            </p:cNvPr>
            <p:cNvCxnSpPr/>
            <p:nvPr/>
          </p:nvCxnSpPr>
          <p:spPr>
            <a:xfrm>
              <a:off x="7491837" y="3050213"/>
              <a:ext cx="0" cy="266131"/>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5A804A05-D298-4FA7-8E70-876E5658DA4C}"/>
                </a:ext>
              </a:extLst>
            </p:cNvPr>
            <p:cNvGrpSpPr/>
            <p:nvPr/>
          </p:nvGrpSpPr>
          <p:grpSpPr>
            <a:xfrm>
              <a:off x="9232880" y="2834489"/>
              <a:ext cx="1306335" cy="481855"/>
              <a:chOff x="11070388" y="2834489"/>
              <a:chExt cx="1306335" cy="481855"/>
            </a:xfrm>
          </p:grpSpPr>
          <p:cxnSp>
            <p:nvCxnSpPr>
              <p:cNvPr id="231" name="Straight Connector 230">
                <a:extLst>
                  <a:ext uri="{FF2B5EF4-FFF2-40B4-BE49-F238E27FC236}">
                    <a16:creationId xmlns:a16="http://schemas.microsoft.com/office/drawing/2014/main" id="{C2C10571-1BEA-496D-9FAB-CE4C16FDCAA5}"/>
                  </a:ext>
                </a:extLst>
              </p:cNvPr>
              <p:cNvCxnSpPr/>
              <p:nvPr/>
            </p:nvCxnSpPr>
            <p:spPr>
              <a:xfrm>
                <a:off x="11720189" y="3050213"/>
                <a:ext cx="0" cy="266131"/>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2" name="Title 1">
                <a:extLst>
                  <a:ext uri="{FF2B5EF4-FFF2-40B4-BE49-F238E27FC236}">
                    <a16:creationId xmlns:a16="http://schemas.microsoft.com/office/drawing/2014/main" id="{083FC8BF-3F2A-4999-8060-687FF90F9CFF}"/>
                  </a:ext>
                </a:extLst>
              </p:cNvPr>
              <p:cNvSpPr txBox="1">
                <a:spLocks/>
              </p:cNvSpPr>
              <p:nvPr/>
            </p:nvSpPr>
            <p:spPr>
              <a:xfrm>
                <a:off x="11070388" y="2834489"/>
                <a:ext cx="1306335"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i="1">
                    <a:solidFill>
                      <a:srgbClr val="000000"/>
                    </a:solidFill>
                    <a:latin typeface="Segoe UI" panose="020B0502040204020203" pitchFamily="34" charset="0"/>
                    <a:cs typeface="Segoe UI" panose="020B0502040204020203" pitchFamily="34" charset="0"/>
                  </a:rPr>
                  <a:t>contoso.azurecr.io</a:t>
                </a:r>
              </a:p>
            </p:txBody>
          </p:sp>
        </p:grpSp>
        <p:grpSp>
          <p:nvGrpSpPr>
            <p:cNvPr id="251" name="Group 250">
              <a:extLst>
                <a:ext uri="{FF2B5EF4-FFF2-40B4-BE49-F238E27FC236}">
                  <a16:creationId xmlns:a16="http://schemas.microsoft.com/office/drawing/2014/main" id="{10CD432B-68FD-4085-96AA-5CA88BAF042D}"/>
                </a:ext>
              </a:extLst>
            </p:cNvPr>
            <p:cNvGrpSpPr/>
            <p:nvPr/>
          </p:nvGrpSpPr>
          <p:grpSpPr>
            <a:xfrm>
              <a:off x="5669381" y="4121658"/>
              <a:ext cx="1828806" cy="254842"/>
              <a:chOff x="5669381" y="4121658"/>
              <a:chExt cx="1828806" cy="254842"/>
            </a:xfrm>
          </p:grpSpPr>
          <p:cxnSp>
            <p:nvCxnSpPr>
              <p:cNvPr id="1030" name="Connector: Elbow 1029">
                <a:extLst>
                  <a:ext uri="{FF2B5EF4-FFF2-40B4-BE49-F238E27FC236}">
                    <a16:creationId xmlns:a16="http://schemas.microsoft.com/office/drawing/2014/main" id="{2ACDD31C-543D-4F76-9A3F-950D712EFFC7}"/>
                  </a:ext>
                </a:extLst>
              </p:cNvPr>
              <p:cNvCxnSpPr/>
              <p:nvPr/>
            </p:nvCxnSpPr>
            <p:spPr>
              <a:xfrm rot="16200000" flipH="1">
                <a:off x="6577434" y="3213605"/>
                <a:ext cx="12700" cy="1828806"/>
              </a:xfrm>
              <a:prstGeom prst="bentConnector3">
                <a:avLst>
                  <a:gd name="adj1" fmla="val 1490795"/>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5" name="Title 1">
                <a:extLst>
                  <a:ext uri="{FF2B5EF4-FFF2-40B4-BE49-F238E27FC236}">
                    <a16:creationId xmlns:a16="http://schemas.microsoft.com/office/drawing/2014/main" id="{40B8A325-2AD4-4BC8-8AD1-829E3A633C59}"/>
                  </a:ext>
                </a:extLst>
              </p:cNvPr>
              <p:cNvSpPr txBox="1">
                <a:spLocks/>
              </p:cNvSpPr>
              <p:nvPr/>
            </p:nvSpPr>
            <p:spPr>
              <a:xfrm>
                <a:off x="5806825" y="4222612"/>
                <a:ext cx="1553919" cy="153888"/>
              </a:xfrm>
              <a:prstGeom prst="rect">
                <a:avLst/>
              </a:prstGeom>
              <a:solidFill>
                <a:srgbClr val="FFFCFC"/>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i="1">
                    <a:solidFill>
                      <a:srgbClr val="000000"/>
                    </a:solidFill>
                    <a:latin typeface="Segoe UI" panose="020B0502040204020203" pitchFamily="34" charset="0"/>
                    <a:cs typeface="Segoe UI" panose="020B0502040204020203" pitchFamily="34" charset="0"/>
                  </a:rPr>
                  <a:t>contoso.azurecr.io/app:v1</a:t>
                </a:r>
              </a:p>
            </p:txBody>
          </p:sp>
        </p:grpSp>
        <p:grpSp>
          <p:nvGrpSpPr>
            <p:cNvPr id="241" name="Group 240">
              <a:extLst>
                <a:ext uri="{FF2B5EF4-FFF2-40B4-BE49-F238E27FC236}">
                  <a16:creationId xmlns:a16="http://schemas.microsoft.com/office/drawing/2014/main" id="{C563019C-0DF9-45AF-8680-32C8C930D458}"/>
                </a:ext>
              </a:extLst>
            </p:cNvPr>
            <p:cNvGrpSpPr/>
            <p:nvPr/>
          </p:nvGrpSpPr>
          <p:grpSpPr>
            <a:xfrm>
              <a:off x="5388711" y="3346546"/>
              <a:ext cx="548640" cy="781462"/>
              <a:chOff x="5388711" y="3346546"/>
              <a:chExt cx="548640" cy="781462"/>
            </a:xfrm>
          </p:grpSpPr>
          <p:sp>
            <p:nvSpPr>
              <p:cNvPr id="166" name="Title 1">
                <a:extLst>
                  <a:ext uri="{FF2B5EF4-FFF2-40B4-BE49-F238E27FC236}">
                    <a16:creationId xmlns:a16="http://schemas.microsoft.com/office/drawing/2014/main" id="{2FF34C6A-1B31-481B-9220-21A5C71C9B23}"/>
                  </a:ext>
                </a:extLst>
              </p:cNvPr>
              <p:cNvSpPr txBox="1">
                <a:spLocks/>
              </p:cNvSpPr>
              <p:nvPr/>
            </p:nvSpPr>
            <p:spPr>
              <a:xfrm>
                <a:off x="5434431"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a:solidFill>
                      <a:srgbClr val="000000"/>
                    </a:solidFill>
                  </a:rPr>
                  <a:t>AKS</a:t>
                </a:r>
              </a:p>
            </p:txBody>
          </p:sp>
          <p:sp>
            <p:nvSpPr>
              <p:cNvPr id="167" name="Rectangle: Rounded Corners 166">
                <a:extLst>
                  <a:ext uri="{FF2B5EF4-FFF2-40B4-BE49-F238E27FC236}">
                    <a16:creationId xmlns:a16="http://schemas.microsoft.com/office/drawing/2014/main" id="{9126A4B6-D4E5-4C9B-ABC2-56700DF8F884}"/>
                  </a:ext>
                </a:extLst>
              </p:cNvPr>
              <p:cNvSpPr/>
              <p:nvPr/>
            </p:nvSpPr>
            <p:spPr bwMode="auto">
              <a:xfrm>
                <a:off x="5388711"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1034" name="Group 1033">
                <a:extLst>
                  <a:ext uri="{FF2B5EF4-FFF2-40B4-BE49-F238E27FC236}">
                    <a16:creationId xmlns:a16="http://schemas.microsoft.com/office/drawing/2014/main" id="{655EEAB4-1EE5-4ACD-A63E-95B153581EF1}"/>
                  </a:ext>
                </a:extLst>
              </p:cNvPr>
              <p:cNvGrpSpPr/>
              <p:nvPr/>
            </p:nvGrpSpPr>
            <p:grpSpPr>
              <a:xfrm>
                <a:off x="5471395" y="3705266"/>
                <a:ext cx="383273" cy="296845"/>
                <a:chOff x="9162785" y="2570190"/>
                <a:chExt cx="1668463" cy="1292226"/>
              </a:xfrm>
            </p:grpSpPr>
            <p:sp>
              <p:nvSpPr>
                <p:cNvPr id="200" name="Freeform 5">
                  <a:extLst>
                    <a:ext uri="{FF2B5EF4-FFF2-40B4-BE49-F238E27FC236}">
                      <a16:creationId xmlns:a16="http://schemas.microsoft.com/office/drawing/2014/main" id="{BA2A7332-5AD3-48A7-A081-ADD50BD92958}"/>
                    </a:ext>
                  </a:extLst>
                </p:cNvPr>
                <p:cNvSpPr>
                  <a:spLocks/>
                </p:cNvSpPr>
                <p:nvPr/>
              </p:nvSpPr>
              <p:spPr bwMode="auto">
                <a:xfrm>
                  <a:off x="9162785" y="2570190"/>
                  <a:ext cx="911225" cy="1150938"/>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IN" sz="1765">
                    <a:solidFill>
                      <a:srgbClr val="505050"/>
                    </a:solidFill>
                    <a:latin typeface="Segoe UI"/>
                  </a:endParaRPr>
                </a:p>
              </p:txBody>
            </p:sp>
            <p:sp>
              <p:nvSpPr>
                <p:cNvPr id="201" name="Freeform 6">
                  <a:extLst>
                    <a:ext uri="{FF2B5EF4-FFF2-40B4-BE49-F238E27FC236}">
                      <a16:creationId xmlns:a16="http://schemas.microsoft.com/office/drawing/2014/main" id="{DE616B2F-3AC2-4901-ACB2-B2676838649A}"/>
                    </a:ext>
                  </a:extLst>
                </p:cNvPr>
                <p:cNvSpPr>
                  <a:spLocks/>
                </p:cNvSpPr>
                <p:nvPr/>
              </p:nvSpPr>
              <p:spPr bwMode="auto">
                <a:xfrm>
                  <a:off x="9556485" y="2651153"/>
                  <a:ext cx="1274763" cy="12112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IN" sz="1765">
                    <a:solidFill>
                      <a:srgbClr val="505050"/>
                    </a:solidFill>
                    <a:latin typeface="Segoe UI"/>
                  </a:endParaRPr>
                </a:p>
              </p:txBody>
            </p:sp>
          </p:grpSp>
        </p:grpSp>
        <p:grpSp>
          <p:nvGrpSpPr>
            <p:cNvPr id="242" name="Group 241">
              <a:extLst>
                <a:ext uri="{FF2B5EF4-FFF2-40B4-BE49-F238E27FC236}">
                  <a16:creationId xmlns:a16="http://schemas.microsoft.com/office/drawing/2014/main" id="{CD3E93A1-7279-495B-B767-1D35FCBF18CB}"/>
                </a:ext>
              </a:extLst>
            </p:cNvPr>
            <p:cNvGrpSpPr/>
            <p:nvPr/>
          </p:nvGrpSpPr>
          <p:grpSpPr>
            <a:xfrm>
              <a:off x="6303113" y="3346546"/>
              <a:ext cx="548640" cy="781462"/>
              <a:chOff x="6303113" y="3346546"/>
              <a:chExt cx="548640" cy="781462"/>
            </a:xfrm>
          </p:grpSpPr>
          <p:sp>
            <p:nvSpPr>
              <p:cNvPr id="162" name="Title 1">
                <a:extLst>
                  <a:ext uri="{FF2B5EF4-FFF2-40B4-BE49-F238E27FC236}">
                    <a16:creationId xmlns:a16="http://schemas.microsoft.com/office/drawing/2014/main" id="{E4604811-260D-4C85-B0F2-CB9DAB75E021}"/>
                  </a:ext>
                </a:extLst>
              </p:cNvPr>
              <p:cNvSpPr txBox="1">
                <a:spLocks/>
              </p:cNvSpPr>
              <p:nvPr/>
            </p:nvSpPr>
            <p:spPr>
              <a:xfrm>
                <a:off x="6348833"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a:solidFill>
                      <a:srgbClr val="000000"/>
                    </a:solidFill>
                  </a:rPr>
                  <a:t>CD</a:t>
                </a:r>
              </a:p>
            </p:txBody>
          </p:sp>
          <p:sp>
            <p:nvSpPr>
              <p:cNvPr id="163" name="Rectangle: Rounded Corners 162">
                <a:extLst>
                  <a:ext uri="{FF2B5EF4-FFF2-40B4-BE49-F238E27FC236}">
                    <a16:creationId xmlns:a16="http://schemas.microsoft.com/office/drawing/2014/main" id="{8EAED489-2BB8-4CEC-88BF-001A34862515}"/>
                  </a:ext>
                </a:extLst>
              </p:cNvPr>
              <p:cNvSpPr/>
              <p:nvPr/>
            </p:nvSpPr>
            <p:spPr bwMode="auto">
              <a:xfrm>
                <a:off x="6303113"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203" name="arrow_24" title="Icon of an arrow pointing out of a box">
                <a:extLst>
                  <a:ext uri="{FF2B5EF4-FFF2-40B4-BE49-F238E27FC236}">
                    <a16:creationId xmlns:a16="http://schemas.microsoft.com/office/drawing/2014/main" id="{54101088-EFF4-4D75-8654-9209F49880A1}"/>
                  </a:ext>
                </a:extLst>
              </p:cNvPr>
              <p:cNvSpPr>
                <a:spLocks noChangeAspect="1" noEditPoints="1"/>
              </p:cNvSpPr>
              <p:nvPr/>
            </p:nvSpPr>
            <p:spPr bwMode="auto">
              <a:xfrm flipH="1">
                <a:off x="6410251" y="3726009"/>
                <a:ext cx="334364" cy="255358"/>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lin ang="5400000" scaled="1"/>
                  </a:gradFill>
                </a:endParaRPr>
              </a:p>
            </p:txBody>
          </p:sp>
        </p:grpSp>
        <p:grpSp>
          <p:nvGrpSpPr>
            <p:cNvPr id="243" name="Group 242">
              <a:extLst>
                <a:ext uri="{FF2B5EF4-FFF2-40B4-BE49-F238E27FC236}">
                  <a16:creationId xmlns:a16="http://schemas.microsoft.com/office/drawing/2014/main" id="{6A26C776-DB18-407A-866C-8B493D55D6B3}"/>
                </a:ext>
              </a:extLst>
            </p:cNvPr>
            <p:cNvGrpSpPr/>
            <p:nvPr/>
          </p:nvGrpSpPr>
          <p:grpSpPr>
            <a:xfrm>
              <a:off x="7217517" y="3346546"/>
              <a:ext cx="548640" cy="781462"/>
              <a:chOff x="7217517" y="3346546"/>
              <a:chExt cx="548640" cy="781462"/>
            </a:xfrm>
          </p:grpSpPr>
          <p:sp>
            <p:nvSpPr>
              <p:cNvPr id="151" name="Title 1">
                <a:extLst>
                  <a:ext uri="{FF2B5EF4-FFF2-40B4-BE49-F238E27FC236}">
                    <a16:creationId xmlns:a16="http://schemas.microsoft.com/office/drawing/2014/main" id="{39CE618C-F3A1-42D1-8081-DCAA1D9D0597}"/>
                  </a:ext>
                </a:extLst>
              </p:cNvPr>
              <p:cNvSpPr txBox="1">
                <a:spLocks/>
              </p:cNvSpPr>
              <p:nvPr/>
            </p:nvSpPr>
            <p:spPr>
              <a:xfrm>
                <a:off x="7263237"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a:solidFill>
                      <a:srgbClr val="000000"/>
                    </a:solidFill>
                  </a:rPr>
                  <a:t>ACR</a:t>
                </a:r>
              </a:p>
            </p:txBody>
          </p:sp>
          <p:sp>
            <p:nvSpPr>
              <p:cNvPr id="158" name="Rectangle: Rounded Corners 157">
                <a:extLst>
                  <a:ext uri="{FF2B5EF4-FFF2-40B4-BE49-F238E27FC236}">
                    <a16:creationId xmlns:a16="http://schemas.microsoft.com/office/drawing/2014/main" id="{F04A121D-B3F5-444E-9FD0-40B6C0B885FB}"/>
                  </a:ext>
                </a:extLst>
              </p:cNvPr>
              <p:cNvSpPr/>
              <p:nvPr/>
            </p:nvSpPr>
            <p:spPr bwMode="auto">
              <a:xfrm>
                <a:off x="7217517"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pic>
            <p:nvPicPr>
              <p:cNvPr id="204" name="Graphic 203">
                <a:extLst>
                  <a:ext uri="{FF2B5EF4-FFF2-40B4-BE49-F238E27FC236}">
                    <a16:creationId xmlns:a16="http://schemas.microsoft.com/office/drawing/2014/main" id="{F2C5E5EA-99C4-4FD4-90B3-81EC9694C86F}"/>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81090" y="3642941"/>
                <a:ext cx="421494" cy="421494"/>
              </a:xfrm>
              <a:prstGeom prst="rect">
                <a:avLst/>
              </a:prstGeom>
            </p:spPr>
          </p:pic>
        </p:grpSp>
        <p:cxnSp>
          <p:nvCxnSpPr>
            <p:cNvPr id="1044" name="Straight Arrow Connector 1043">
              <a:extLst>
                <a:ext uri="{FF2B5EF4-FFF2-40B4-BE49-F238E27FC236}">
                  <a16:creationId xmlns:a16="http://schemas.microsoft.com/office/drawing/2014/main" id="{CD6E6E5A-0621-4ADC-8DC9-AAF3889EFC30}"/>
                </a:ext>
              </a:extLst>
            </p:cNvPr>
            <p:cNvCxnSpPr/>
            <p:nvPr/>
          </p:nvCxnSpPr>
          <p:spPr>
            <a:xfrm flipH="1">
              <a:off x="6873524" y="3853688"/>
              <a:ext cx="34399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9B782FAA-F4A6-4DA1-92E5-CD310AA091FD}"/>
                </a:ext>
              </a:extLst>
            </p:cNvPr>
            <p:cNvCxnSpPr>
              <a:cxnSpLocks/>
              <a:stCxn id="163" idx="1"/>
              <a:endCxn id="167" idx="3"/>
            </p:cNvCxnSpPr>
            <p:nvPr/>
          </p:nvCxnSpPr>
          <p:spPr>
            <a:xfrm flipH="1">
              <a:off x="5937351" y="3853688"/>
              <a:ext cx="36576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54" name="Picture 1053" descr="A picture containing vector graphics&#10;&#10;Description automatically generated">
              <a:extLst>
                <a:ext uri="{FF2B5EF4-FFF2-40B4-BE49-F238E27FC236}">
                  <a16:creationId xmlns:a16="http://schemas.microsoft.com/office/drawing/2014/main" id="{E568BD8C-238B-4AD2-9CA0-27EC18796E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29212" y="3596123"/>
              <a:ext cx="182040" cy="182040"/>
            </a:xfrm>
            <a:prstGeom prst="rect">
              <a:avLst/>
            </a:prstGeom>
          </p:spPr>
        </p:pic>
        <p:pic>
          <p:nvPicPr>
            <p:cNvPr id="248" name="Picture 247" descr="A picture containing vector graphics&#10;&#10;Description automatically generated">
              <a:extLst>
                <a:ext uri="{FF2B5EF4-FFF2-40B4-BE49-F238E27FC236}">
                  <a16:creationId xmlns:a16="http://schemas.microsoft.com/office/drawing/2014/main" id="{4F7D00A8-1441-41BD-974D-706A07F39F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43614" y="3591573"/>
              <a:ext cx="182040" cy="182040"/>
            </a:xfrm>
            <a:prstGeom prst="rect">
              <a:avLst/>
            </a:prstGeom>
          </p:spPr>
        </p:pic>
        <p:grpSp>
          <p:nvGrpSpPr>
            <p:cNvPr id="252" name="Group 251">
              <a:extLst>
                <a:ext uri="{FF2B5EF4-FFF2-40B4-BE49-F238E27FC236}">
                  <a16:creationId xmlns:a16="http://schemas.microsoft.com/office/drawing/2014/main" id="{FA9E8286-CDF3-466A-BB35-255C1084AD82}"/>
                </a:ext>
              </a:extLst>
            </p:cNvPr>
            <p:cNvGrpSpPr/>
            <p:nvPr/>
          </p:nvGrpSpPr>
          <p:grpSpPr>
            <a:xfrm>
              <a:off x="9897733" y="4121658"/>
              <a:ext cx="1828806" cy="254842"/>
              <a:chOff x="9897733" y="4121658"/>
              <a:chExt cx="1828806" cy="254842"/>
            </a:xfrm>
          </p:grpSpPr>
          <p:cxnSp>
            <p:nvCxnSpPr>
              <p:cNvPr id="215" name="Connector: Elbow 214">
                <a:extLst>
                  <a:ext uri="{FF2B5EF4-FFF2-40B4-BE49-F238E27FC236}">
                    <a16:creationId xmlns:a16="http://schemas.microsoft.com/office/drawing/2014/main" id="{4D3C1FEC-C804-4377-9002-F8270567CA4C}"/>
                  </a:ext>
                </a:extLst>
              </p:cNvPr>
              <p:cNvCxnSpPr/>
              <p:nvPr/>
            </p:nvCxnSpPr>
            <p:spPr>
              <a:xfrm rot="16200000" flipH="1">
                <a:off x="10805786" y="3213605"/>
                <a:ext cx="12700" cy="1828806"/>
              </a:xfrm>
              <a:prstGeom prst="bentConnector3">
                <a:avLst>
                  <a:gd name="adj1" fmla="val 1490795"/>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6" name="Title 1">
                <a:extLst>
                  <a:ext uri="{FF2B5EF4-FFF2-40B4-BE49-F238E27FC236}">
                    <a16:creationId xmlns:a16="http://schemas.microsoft.com/office/drawing/2014/main" id="{AF84E6DE-FE2F-42E9-9B2D-B3BF11CFD453}"/>
                  </a:ext>
                </a:extLst>
              </p:cNvPr>
              <p:cNvSpPr txBox="1">
                <a:spLocks/>
              </p:cNvSpPr>
              <p:nvPr/>
            </p:nvSpPr>
            <p:spPr>
              <a:xfrm>
                <a:off x="10035177" y="4222612"/>
                <a:ext cx="1553919" cy="153888"/>
              </a:xfrm>
              <a:prstGeom prst="rect">
                <a:avLst/>
              </a:prstGeom>
              <a:solidFill>
                <a:srgbClr val="FFFCFC"/>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i="1">
                    <a:solidFill>
                      <a:srgbClr val="000000"/>
                    </a:solidFill>
                    <a:latin typeface="Segoe UI" panose="020B0502040204020203" pitchFamily="34" charset="0"/>
                    <a:cs typeface="Segoe UI" panose="020B0502040204020203" pitchFamily="34" charset="0"/>
                  </a:rPr>
                  <a:t>contoso.azurecr.io/app:v1</a:t>
                </a:r>
              </a:p>
            </p:txBody>
          </p:sp>
        </p:grpSp>
        <p:grpSp>
          <p:nvGrpSpPr>
            <p:cNvPr id="246" name="Group 245">
              <a:extLst>
                <a:ext uri="{FF2B5EF4-FFF2-40B4-BE49-F238E27FC236}">
                  <a16:creationId xmlns:a16="http://schemas.microsoft.com/office/drawing/2014/main" id="{9171F7C1-3259-4A1C-8B0F-A2E3E02E904B}"/>
                </a:ext>
              </a:extLst>
            </p:cNvPr>
            <p:cNvGrpSpPr/>
            <p:nvPr/>
          </p:nvGrpSpPr>
          <p:grpSpPr>
            <a:xfrm>
              <a:off x="11445869" y="3346546"/>
              <a:ext cx="548640" cy="781462"/>
              <a:chOff x="11445869" y="3346546"/>
              <a:chExt cx="548640" cy="781462"/>
            </a:xfrm>
          </p:grpSpPr>
          <p:sp>
            <p:nvSpPr>
              <p:cNvPr id="209" name="Title 1">
                <a:extLst>
                  <a:ext uri="{FF2B5EF4-FFF2-40B4-BE49-F238E27FC236}">
                    <a16:creationId xmlns:a16="http://schemas.microsoft.com/office/drawing/2014/main" id="{A3569F9B-2EAF-4FEB-85FE-E6E4C311852A}"/>
                  </a:ext>
                </a:extLst>
              </p:cNvPr>
              <p:cNvSpPr txBox="1">
                <a:spLocks/>
              </p:cNvSpPr>
              <p:nvPr/>
            </p:nvSpPr>
            <p:spPr>
              <a:xfrm>
                <a:off x="11491589"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a:solidFill>
                      <a:srgbClr val="000000"/>
                    </a:solidFill>
                  </a:rPr>
                  <a:t>AKS</a:t>
                </a:r>
              </a:p>
            </p:txBody>
          </p:sp>
          <p:sp>
            <p:nvSpPr>
              <p:cNvPr id="210" name="Rectangle: Rounded Corners 209">
                <a:extLst>
                  <a:ext uri="{FF2B5EF4-FFF2-40B4-BE49-F238E27FC236}">
                    <a16:creationId xmlns:a16="http://schemas.microsoft.com/office/drawing/2014/main" id="{BDD22D62-7337-408C-AB40-491BFA2D7413}"/>
                  </a:ext>
                </a:extLst>
              </p:cNvPr>
              <p:cNvSpPr/>
              <p:nvPr/>
            </p:nvSpPr>
            <p:spPr bwMode="auto">
              <a:xfrm>
                <a:off x="11445869"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220" name="Group 219">
                <a:extLst>
                  <a:ext uri="{FF2B5EF4-FFF2-40B4-BE49-F238E27FC236}">
                    <a16:creationId xmlns:a16="http://schemas.microsoft.com/office/drawing/2014/main" id="{4CC497B8-C1C0-469B-926E-90D6F3DF5DAB}"/>
                  </a:ext>
                </a:extLst>
              </p:cNvPr>
              <p:cNvGrpSpPr/>
              <p:nvPr/>
            </p:nvGrpSpPr>
            <p:grpSpPr>
              <a:xfrm>
                <a:off x="11528553" y="3705266"/>
                <a:ext cx="383273" cy="296845"/>
                <a:chOff x="9162785" y="2570190"/>
                <a:chExt cx="1668463" cy="1292226"/>
              </a:xfrm>
            </p:grpSpPr>
            <p:sp>
              <p:nvSpPr>
                <p:cNvPr id="223" name="Freeform 5">
                  <a:extLst>
                    <a:ext uri="{FF2B5EF4-FFF2-40B4-BE49-F238E27FC236}">
                      <a16:creationId xmlns:a16="http://schemas.microsoft.com/office/drawing/2014/main" id="{06858078-2EE0-41AC-9096-E60BB1E13CF1}"/>
                    </a:ext>
                  </a:extLst>
                </p:cNvPr>
                <p:cNvSpPr>
                  <a:spLocks/>
                </p:cNvSpPr>
                <p:nvPr/>
              </p:nvSpPr>
              <p:spPr bwMode="auto">
                <a:xfrm>
                  <a:off x="9162785" y="2570190"/>
                  <a:ext cx="911225" cy="1150938"/>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IN" sz="1765">
                    <a:solidFill>
                      <a:srgbClr val="505050"/>
                    </a:solidFill>
                    <a:latin typeface="Segoe UI"/>
                  </a:endParaRPr>
                </a:p>
              </p:txBody>
            </p:sp>
            <p:sp>
              <p:nvSpPr>
                <p:cNvPr id="224" name="Freeform 6">
                  <a:extLst>
                    <a:ext uri="{FF2B5EF4-FFF2-40B4-BE49-F238E27FC236}">
                      <a16:creationId xmlns:a16="http://schemas.microsoft.com/office/drawing/2014/main" id="{52E359AF-6235-4C1E-AE00-B833D5A8A0A1}"/>
                    </a:ext>
                  </a:extLst>
                </p:cNvPr>
                <p:cNvSpPr>
                  <a:spLocks/>
                </p:cNvSpPr>
                <p:nvPr/>
              </p:nvSpPr>
              <p:spPr bwMode="auto">
                <a:xfrm>
                  <a:off x="9556485" y="2651153"/>
                  <a:ext cx="1274763" cy="12112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IN" sz="1765">
                    <a:solidFill>
                      <a:srgbClr val="505050"/>
                    </a:solidFill>
                    <a:latin typeface="Segoe UI"/>
                  </a:endParaRPr>
                </a:p>
              </p:txBody>
            </p:sp>
          </p:grpSp>
        </p:grpSp>
        <p:grpSp>
          <p:nvGrpSpPr>
            <p:cNvPr id="245" name="Group 244">
              <a:extLst>
                <a:ext uri="{FF2B5EF4-FFF2-40B4-BE49-F238E27FC236}">
                  <a16:creationId xmlns:a16="http://schemas.microsoft.com/office/drawing/2014/main" id="{1EEA4FAD-317B-49F0-B0E9-87A12227F8F6}"/>
                </a:ext>
              </a:extLst>
            </p:cNvPr>
            <p:cNvGrpSpPr/>
            <p:nvPr/>
          </p:nvGrpSpPr>
          <p:grpSpPr>
            <a:xfrm>
              <a:off x="10531465" y="3346546"/>
              <a:ext cx="548640" cy="781462"/>
              <a:chOff x="10531465" y="3346546"/>
              <a:chExt cx="548640" cy="781462"/>
            </a:xfrm>
          </p:grpSpPr>
          <p:sp>
            <p:nvSpPr>
              <p:cNvPr id="211" name="Title 1">
                <a:extLst>
                  <a:ext uri="{FF2B5EF4-FFF2-40B4-BE49-F238E27FC236}">
                    <a16:creationId xmlns:a16="http://schemas.microsoft.com/office/drawing/2014/main" id="{EDDE962F-EC44-4654-91E9-2696CD3AD0A9}"/>
                  </a:ext>
                </a:extLst>
              </p:cNvPr>
              <p:cNvSpPr txBox="1">
                <a:spLocks/>
              </p:cNvSpPr>
              <p:nvPr/>
            </p:nvSpPr>
            <p:spPr>
              <a:xfrm>
                <a:off x="10577185"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a:solidFill>
                      <a:srgbClr val="000000"/>
                    </a:solidFill>
                  </a:rPr>
                  <a:t>CD</a:t>
                </a:r>
              </a:p>
            </p:txBody>
          </p:sp>
          <p:sp>
            <p:nvSpPr>
              <p:cNvPr id="212" name="Rectangle: Rounded Corners 211">
                <a:extLst>
                  <a:ext uri="{FF2B5EF4-FFF2-40B4-BE49-F238E27FC236}">
                    <a16:creationId xmlns:a16="http://schemas.microsoft.com/office/drawing/2014/main" id="{38B0BB41-491F-487D-AB83-99A7B257A675}"/>
                  </a:ext>
                </a:extLst>
              </p:cNvPr>
              <p:cNvSpPr/>
              <p:nvPr/>
            </p:nvSpPr>
            <p:spPr bwMode="auto">
              <a:xfrm>
                <a:off x="10531465"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221" name="arrow_24" title="Icon of an arrow pointing out of a box">
                <a:extLst>
                  <a:ext uri="{FF2B5EF4-FFF2-40B4-BE49-F238E27FC236}">
                    <a16:creationId xmlns:a16="http://schemas.microsoft.com/office/drawing/2014/main" id="{61FF3CE7-FB24-4965-A20D-DDD5096A547F}"/>
                  </a:ext>
                </a:extLst>
              </p:cNvPr>
              <p:cNvSpPr>
                <a:spLocks noChangeAspect="1" noEditPoints="1"/>
              </p:cNvSpPr>
              <p:nvPr/>
            </p:nvSpPr>
            <p:spPr bwMode="auto">
              <a:xfrm>
                <a:off x="10638603" y="3726009"/>
                <a:ext cx="334364" cy="255358"/>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lin ang="5400000" scaled="1"/>
                  </a:gradFill>
                </a:endParaRPr>
              </a:p>
            </p:txBody>
          </p:sp>
        </p:grpSp>
        <p:grpSp>
          <p:nvGrpSpPr>
            <p:cNvPr id="244" name="Group 243">
              <a:extLst>
                <a:ext uri="{FF2B5EF4-FFF2-40B4-BE49-F238E27FC236}">
                  <a16:creationId xmlns:a16="http://schemas.microsoft.com/office/drawing/2014/main" id="{B5F46FC5-73C2-4507-9197-EE4E8E00B39D}"/>
                </a:ext>
              </a:extLst>
            </p:cNvPr>
            <p:cNvGrpSpPr/>
            <p:nvPr/>
          </p:nvGrpSpPr>
          <p:grpSpPr>
            <a:xfrm>
              <a:off x="9617063" y="3346546"/>
              <a:ext cx="548640" cy="781462"/>
              <a:chOff x="9617063" y="3346546"/>
              <a:chExt cx="548640" cy="781462"/>
            </a:xfrm>
          </p:grpSpPr>
          <p:sp>
            <p:nvSpPr>
              <p:cNvPr id="213" name="Title 1">
                <a:extLst>
                  <a:ext uri="{FF2B5EF4-FFF2-40B4-BE49-F238E27FC236}">
                    <a16:creationId xmlns:a16="http://schemas.microsoft.com/office/drawing/2014/main" id="{8186A10E-DACC-496F-AF3E-C482B4A45FB1}"/>
                  </a:ext>
                </a:extLst>
              </p:cNvPr>
              <p:cNvSpPr txBox="1">
                <a:spLocks/>
              </p:cNvSpPr>
              <p:nvPr/>
            </p:nvSpPr>
            <p:spPr>
              <a:xfrm>
                <a:off x="9662783"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a:solidFill>
                      <a:srgbClr val="000000"/>
                    </a:solidFill>
                  </a:rPr>
                  <a:t>ACR</a:t>
                </a:r>
              </a:p>
            </p:txBody>
          </p:sp>
          <p:sp>
            <p:nvSpPr>
              <p:cNvPr id="214" name="Rectangle: Rounded Corners 213">
                <a:extLst>
                  <a:ext uri="{FF2B5EF4-FFF2-40B4-BE49-F238E27FC236}">
                    <a16:creationId xmlns:a16="http://schemas.microsoft.com/office/drawing/2014/main" id="{2159C2D3-94F7-441B-BF39-FE90A0237517}"/>
                  </a:ext>
                </a:extLst>
              </p:cNvPr>
              <p:cNvSpPr/>
              <p:nvPr/>
            </p:nvSpPr>
            <p:spPr bwMode="auto">
              <a:xfrm>
                <a:off x="9617063"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pic>
            <p:nvPicPr>
              <p:cNvPr id="222" name="Graphic 221">
                <a:extLst>
                  <a:ext uri="{FF2B5EF4-FFF2-40B4-BE49-F238E27FC236}">
                    <a16:creationId xmlns:a16="http://schemas.microsoft.com/office/drawing/2014/main" id="{B7A51496-3555-488F-8D03-8C1B3630A3B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80636" y="3642941"/>
                <a:ext cx="421494" cy="421494"/>
              </a:xfrm>
              <a:prstGeom prst="rect">
                <a:avLst/>
              </a:prstGeom>
            </p:spPr>
          </p:pic>
        </p:grpSp>
        <p:cxnSp>
          <p:nvCxnSpPr>
            <p:cNvPr id="238" name="Straight Arrow Connector 237">
              <a:extLst>
                <a:ext uri="{FF2B5EF4-FFF2-40B4-BE49-F238E27FC236}">
                  <a16:creationId xmlns:a16="http://schemas.microsoft.com/office/drawing/2014/main" id="{934345B5-F381-4887-8A5B-B19D172780BF}"/>
                </a:ext>
              </a:extLst>
            </p:cNvPr>
            <p:cNvCxnSpPr>
              <a:cxnSpLocks/>
              <a:stCxn id="212" idx="3"/>
              <a:endCxn id="210" idx="1"/>
            </p:cNvCxnSpPr>
            <p:nvPr/>
          </p:nvCxnSpPr>
          <p:spPr>
            <a:xfrm>
              <a:off x="11080105" y="3853688"/>
              <a:ext cx="36576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16696600-4D8B-414F-A6E4-785FD28F67D7}"/>
                </a:ext>
              </a:extLst>
            </p:cNvPr>
            <p:cNvCxnSpPr>
              <a:cxnSpLocks/>
              <a:stCxn id="214" idx="3"/>
              <a:endCxn id="212" idx="1"/>
            </p:cNvCxnSpPr>
            <p:nvPr/>
          </p:nvCxnSpPr>
          <p:spPr>
            <a:xfrm>
              <a:off x="10165703" y="3853688"/>
              <a:ext cx="36576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9" name="Picture 248" descr="A picture containing vector graphics&#10;&#10;Description automatically generated">
              <a:extLst>
                <a:ext uri="{FF2B5EF4-FFF2-40B4-BE49-F238E27FC236}">
                  <a16:creationId xmlns:a16="http://schemas.microsoft.com/office/drawing/2014/main" id="{6C1AD17B-B154-45E7-922E-16F07090E9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57564" y="3591573"/>
              <a:ext cx="182040" cy="182040"/>
            </a:xfrm>
            <a:prstGeom prst="rect">
              <a:avLst/>
            </a:prstGeom>
          </p:spPr>
        </p:pic>
        <p:pic>
          <p:nvPicPr>
            <p:cNvPr id="250" name="Picture 249" descr="A picture containing vector graphics&#10;&#10;Description automatically generated">
              <a:extLst>
                <a:ext uri="{FF2B5EF4-FFF2-40B4-BE49-F238E27FC236}">
                  <a16:creationId xmlns:a16="http://schemas.microsoft.com/office/drawing/2014/main" id="{DF366A11-9BB1-45E1-9F90-B1DFC29B0E1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1966" y="3591573"/>
              <a:ext cx="182040" cy="182040"/>
            </a:xfrm>
            <a:prstGeom prst="rect">
              <a:avLst/>
            </a:prstGeom>
          </p:spPr>
        </p:pic>
        <p:grpSp>
          <p:nvGrpSpPr>
            <p:cNvPr id="228" name="Group 227">
              <a:extLst>
                <a:ext uri="{FF2B5EF4-FFF2-40B4-BE49-F238E27FC236}">
                  <a16:creationId xmlns:a16="http://schemas.microsoft.com/office/drawing/2014/main" id="{FFDFB795-69EF-4010-854F-E1994BC613C0}"/>
                </a:ext>
              </a:extLst>
            </p:cNvPr>
            <p:cNvGrpSpPr/>
            <p:nvPr/>
          </p:nvGrpSpPr>
          <p:grpSpPr>
            <a:xfrm>
              <a:off x="7766157" y="3937127"/>
              <a:ext cx="1850906" cy="153888"/>
              <a:chOff x="7677669" y="3691526"/>
              <a:chExt cx="1850906" cy="153888"/>
            </a:xfrm>
          </p:grpSpPr>
          <p:cxnSp>
            <p:nvCxnSpPr>
              <p:cNvPr id="1028" name="Straight Connector 1027">
                <a:extLst>
                  <a:ext uri="{FF2B5EF4-FFF2-40B4-BE49-F238E27FC236}">
                    <a16:creationId xmlns:a16="http://schemas.microsoft.com/office/drawing/2014/main" id="{1C5203C9-C479-47E8-8383-A38D50492DD6}"/>
                  </a:ext>
                </a:extLst>
              </p:cNvPr>
              <p:cNvCxnSpPr>
                <a:cxnSpLocks/>
                <a:stCxn id="158" idx="3"/>
                <a:endCxn id="214" idx="1"/>
              </p:cNvCxnSpPr>
              <p:nvPr/>
            </p:nvCxnSpPr>
            <p:spPr>
              <a:xfrm>
                <a:off x="7677669" y="3771863"/>
                <a:ext cx="1850906" cy="0"/>
              </a:xfrm>
              <a:prstGeom prst="line">
                <a:avLst/>
              </a:prstGeom>
              <a:ln w="25400">
                <a:solidFill>
                  <a:srgbClr val="0078D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82" name="Title 1">
                <a:extLst>
                  <a:ext uri="{FF2B5EF4-FFF2-40B4-BE49-F238E27FC236}">
                    <a16:creationId xmlns:a16="http://schemas.microsoft.com/office/drawing/2014/main" id="{6A2D1FF1-2B09-4542-8816-8364A39B1D1A}"/>
                  </a:ext>
                </a:extLst>
              </p:cNvPr>
              <p:cNvSpPr txBox="1">
                <a:spLocks/>
              </p:cNvSpPr>
              <p:nvPr/>
            </p:nvSpPr>
            <p:spPr>
              <a:xfrm>
                <a:off x="8076086" y="3691526"/>
                <a:ext cx="1004265" cy="153888"/>
              </a:xfrm>
              <a:prstGeom prst="rect">
                <a:avLst/>
              </a:prstGeom>
              <a:solidFill>
                <a:schemeClr val="bg1"/>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a:solidFill>
                      <a:srgbClr val="0078D4"/>
                    </a:solidFill>
                  </a:rPr>
                  <a:t>Geo-Replication</a:t>
                </a:r>
              </a:p>
            </p:txBody>
          </p:sp>
        </p:grpSp>
        <p:sp>
          <p:nvSpPr>
            <p:cNvPr id="272" name="Oval 271">
              <a:extLst>
                <a:ext uri="{FF2B5EF4-FFF2-40B4-BE49-F238E27FC236}">
                  <a16:creationId xmlns:a16="http://schemas.microsoft.com/office/drawing/2014/main" id="{7AFC4FAD-39A6-4B3E-BAD0-62A292151C5F}"/>
                </a:ext>
              </a:extLst>
            </p:cNvPr>
            <p:cNvSpPr/>
            <p:nvPr/>
          </p:nvSpPr>
          <p:spPr bwMode="auto">
            <a:xfrm>
              <a:off x="7793739" y="200037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73" name="Oval 272">
              <a:extLst>
                <a:ext uri="{FF2B5EF4-FFF2-40B4-BE49-F238E27FC236}">
                  <a16:creationId xmlns:a16="http://schemas.microsoft.com/office/drawing/2014/main" id="{B18A0686-C119-4658-908F-6DCBA4604278}"/>
                </a:ext>
              </a:extLst>
            </p:cNvPr>
            <p:cNvSpPr/>
            <p:nvPr/>
          </p:nvSpPr>
          <p:spPr bwMode="auto">
            <a:xfrm>
              <a:off x="8534537" y="298224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74" name="Oval 273">
              <a:extLst>
                <a:ext uri="{FF2B5EF4-FFF2-40B4-BE49-F238E27FC236}">
                  <a16:creationId xmlns:a16="http://schemas.microsoft.com/office/drawing/2014/main" id="{F12240E9-A699-4B03-AF50-FD90499D7698}"/>
                </a:ext>
              </a:extLst>
            </p:cNvPr>
            <p:cNvSpPr/>
            <p:nvPr/>
          </p:nvSpPr>
          <p:spPr bwMode="auto">
            <a:xfrm>
              <a:off x="5224122" y="262576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75" name="Oval 274">
              <a:extLst>
                <a:ext uri="{FF2B5EF4-FFF2-40B4-BE49-F238E27FC236}">
                  <a16:creationId xmlns:a16="http://schemas.microsoft.com/office/drawing/2014/main" id="{708B11D7-84F2-49C2-A61C-8243912A51CA}"/>
                </a:ext>
              </a:extLst>
            </p:cNvPr>
            <p:cNvSpPr/>
            <p:nvPr/>
          </p:nvSpPr>
          <p:spPr bwMode="auto">
            <a:xfrm>
              <a:off x="8554450" y="417759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276" name="Oval 275">
              <a:extLst>
                <a:ext uri="{FF2B5EF4-FFF2-40B4-BE49-F238E27FC236}">
                  <a16:creationId xmlns:a16="http://schemas.microsoft.com/office/drawing/2014/main" id="{6C90AC87-1CE8-4BAC-8620-AC334D4DC62A}"/>
                </a:ext>
              </a:extLst>
            </p:cNvPr>
            <p:cNvSpPr/>
            <p:nvPr/>
          </p:nvSpPr>
          <p:spPr bwMode="auto">
            <a:xfrm>
              <a:off x="11884778" y="262576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p>
          </p:txBody>
        </p:sp>
        <p:sp>
          <p:nvSpPr>
            <p:cNvPr id="277" name="Oval 276">
              <a:extLst>
                <a:ext uri="{FF2B5EF4-FFF2-40B4-BE49-F238E27FC236}">
                  <a16:creationId xmlns:a16="http://schemas.microsoft.com/office/drawing/2014/main" id="{5FF913B4-75C5-42EF-A072-2EA371B13ADC}"/>
                </a:ext>
              </a:extLst>
            </p:cNvPr>
            <p:cNvSpPr/>
            <p:nvPr/>
          </p:nvSpPr>
          <p:spPr bwMode="auto">
            <a:xfrm>
              <a:off x="6440274" y="440950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p>
          </p:txBody>
        </p:sp>
        <p:sp>
          <p:nvSpPr>
            <p:cNvPr id="278" name="Oval 277">
              <a:extLst>
                <a:ext uri="{FF2B5EF4-FFF2-40B4-BE49-F238E27FC236}">
                  <a16:creationId xmlns:a16="http://schemas.microsoft.com/office/drawing/2014/main" id="{6890AB5E-DA31-4179-BDAB-2BAD4E965D3D}"/>
                </a:ext>
              </a:extLst>
            </p:cNvPr>
            <p:cNvSpPr/>
            <p:nvPr/>
          </p:nvSpPr>
          <p:spPr bwMode="auto">
            <a:xfrm>
              <a:off x="10668626" y="440950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p>
          </p:txBody>
        </p:sp>
      </p:grpSp>
    </p:spTree>
    <p:extLst>
      <p:ext uri="{BB962C8B-B14F-4D97-AF65-F5344CB8AC3E}">
        <p14:creationId xmlns:p14="http://schemas.microsoft.com/office/powerpoint/2010/main" val="470839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7"/>
                                        </p:tgtEl>
                                        <p:attrNameLst>
                                          <p:attrName>style.visibility</p:attrName>
                                        </p:attrNameLst>
                                      </p:cBhvr>
                                      <p:to>
                                        <p:strVal val="visible"/>
                                      </p:to>
                                    </p:set>
                                    <p:animEffect transition="in" filter="fade">
                                      <p:cBhvr>
                                        <p:cTn id="26"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5" grpId="0"/>
      <p:bldP spid="76" grpId="0"/>
      <p:bldP spid="79" grpId="0"/>
      <p:bldP spid="80" grpId="0"/>
      <p:bldP spid="25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a:xfrm>
            <a:off x="342900" y="266449"/>
            <a:ext cx="3098800" cy="609398"/>
          </a:xfrm>
        </p:spPr>
        <p:txBody>
          <a:bodyPr/>
          <a:lstStyle/>
          <a:p>
            <a:r>
              <a:rPr lang="en-US" dirty="0"/>
              <a:t>ACR  Demo</a:t>
            </a:r>
          </a:p>
        </p:txBody>
      </p:sp>
      <p:sp>
        <p:nvSpPr>
          <p:cNvPr id="4" name="TextBox 3">
            <a:extLst>
              <a:ext uri="{FF2B5EF4-FFF2-40B4-BE49-F238E27FC236}">
                <a16:creationId xmlns:a16="http://schemas.microsoft.com/office/drawing/2014/main" id="{DF64E5EE-21CC-E368-5670-181108ADB68A}"/>
              </a:ext>
            </a:extLst>
          </p:cNvPr>
          <p:cNvSpPr txBox="1"/>
          <p:nvPr/>
        </p:nvSpPr>
        <p:spPr>
          <a:xfrm>
            <a:off x="342900" y="4579035"/>
            <a:ext cx="6761480" cy="646331"/>
          </a:xfrm>
          <a:prstGeom prst="rect">
            <a:avLst/>
          </a:prstGeom>
          <a:noFill/>
        </p:spPr>
        <p:txBody>
          <a:bodyPr wrap="square">
            <a:spAutoFit/>
          </a:bodyPr>
          <a:lstStyle/>
          <a:p>
            <a:r>
              <a:rPr lang="en-US" dirty="0"/>
              <a:t>Module3-Instructions</a:t>
            </a:r>
          </a:p>
          <a:p>
            <a:r>
              <a:rPr lang="en-US" dirty="0"/>
              <a:t>Exercise: Create ACR and Sample Workload Image </a:t>
            </a:r>
          </a:p>
        </p:txBody>
      </p:sp>
    </p:spTree>
    <p:extLst>
      <p:ext uri="{BB962C8B-B14F-4D97-AF65-F5344CB8AC3E}">
        <p14:creationId xmlns:p14="http://schemas.microsoft.com/office/powerpoint/2010/main" val="382386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Azure Monitor</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8264" y="1211736"/>
            <a:ext cx="5419822" cy="4833938"/>
          </a:xfrm>
        </p:spPr>
        <p:txBody>
          <a:bodyPr wrap="square">
            <a:noAutofit/>
          </a:bodyPr>
          <a:lstStyle/>
          <a:p>
            <a:r>
              <a:rPr lang="en-US" sz="2000" dirty="0"/>
              <a:t>Azure Monitor helps you maximize the availability and performance of your applications and services. </a:t>
            </a:r>
          </a:p>
          <a:p>
            <a:r>
              <a:rPr lang="en-US" sz="2000" dirty="0"/>
              <a:t>It delivers a comprehensive solution for collecting, analyzing, and acting on telemetry from your cloud and on-premises environments. </a:t>
            </a:r>
          </a:p>
          <a:p>
            <a:r>
              <a:rPr lang="en-US" sz="2000" dirty="0"/>
              <a:t>Most Azure resources can send their telemetry to Azure Monitor. </a:t>
            </a:r>
          </a:p>
        </p:txBody>
      </p:sp>
      <p:pic>
        <p:nvPicPr>
          <p:cNvPr id="3" name="Picture 2">
            <a:extLst>
              <a:ext uri="{FF2B5EF4-FFF2-40B4-BE49-F238E27FC236}">
                <a16:creationId xmlns:a16="http://schemas.microsoft.com/office/drawing/2014/main" id="{A6A51BC0-A2EC-AC1B-BBC9-4BA248CBFABA}"/>
              </a:ext>
            </a:extLst>
          </p:cNvPr>
          <p:cNvPicPr>
            <a:picLocks noChangeAspect="1"/>
          </p:cNvPicPr>
          <p:nvPr/>
        </p:nvPicPr>
        <p:blipFill rotWithShape="1">
          <a:blip r:embed="rId3"/>
          <a:srcRect l="1494"/>
          <a:stretch/>
        </p:blipFill>
        <p:spPr>
          <a:xfrm>
            <a:off x="6008086" y="2667000"/>
            <a:ext cx="6183914" cy="4064988"/>
          </a:xfrm>
          <a:prstGeom prst="rect">
            <a:avLst/>
          </a:prstGeom>
        </p:spPr>
      </p:pic>
    </p:spTree>
    <p:extLst>
      <p:ext uri="{BB962C8B-B14F-4D97-AF65-F5344CB8AC3E}">
        <p14:creationId xmlns:p14="http://schemas.microsoft.com/office/powerpoint/2010/main" val="34564614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Log Analytics Workspace</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8264" y="1211736"/>
            <a:ext cx="7064288" cy="3031790"/>
          </a:xfrm>
        </p:spPr>
        <p:txBody>
          <a:bodyPr wrap="square">
            <a:noAutofit/>
          </a:bodyPr>
          <a:lstStyle/>
          <a:p>
            <a:r>
              <a:rPr lang="en-US" sz="2000" dirty="0"/>
              <a:t>A Log Analytics Workspace is a centralized databases that stores metrics and logs from AKS clusters. </a:t>
            </a:r>
          </a:p>
          <a:p>
            <a:r>
              <a:rPr lang="en-US" sz="2000" dirty="0"/>
              <a:t>You can create a Log Analytics Workspace when you create an AKS cluster or leverage an existing instance. </a:t>
            </a:r>
          </a:p>
          <a:p>
            <a:r>
              <a:rPr lang="en-US" sz="2000" dirty="0"/>
              <a:t>Log Analytics Workspace instances are identified by a Workspace ID. </a:t>
            </a:r>
          </a:p>
          <a:p>
            <a:r>
              <a:rPr lang="en-US" sz="2000" dirty="0"/>
              <a:t>OMS Agents (Pods created on each Node by a </a:t>
            </a:r>
            <a:r>
              <a:rPr lang="en-US" sz="2000" dirty="0" err="1"/>
              <a:t>DeamonSet</a:t>
            </a:r>
            <a:r>
              <a:rPr lang="en-US" sz="2000" dirty="0"/>
              <a:t>) monitor nodes and send telemetry data to a Log Analytics Workspace instance*.</a:t>
            </a:r>
            <a:endParaRPr lang="en-US" sz="2000" i="1" dirty="0"/>
          </a:p>
        </p:txBody>
      </p:sp>
      <p:sp>
        <p:nvSpPr>
          <p:cNvPr id="2" name="TextBox 1">
            <a:extLst>
              <a:ext uri="{FF2B5EF4-FFF2-40B4-BE49-F238E27FC236}">
                <a16:creationId xmlns:a16="http://schemas.microsoft.com/office/drawing/2014/main" id="{6CB2DE0B-56B1-2B79-ECA7-88320B57BECB}"/>
              </a:ext>
            </a:extLst>
          </p:cNvPr>
          <p:cNvSpPr txBox="1"/>
          <p:nvPr/>
        </p:nvSpPr>
        <p:spPr>
          <a:xfrm>
            <a:off x="710214" y="6246911"/>
            <a:ext cx="6672083" cy="307777"/>
          </a:xfrm>
          <a:prstGeom prst="rect">
            <a:avLst/>
          </a:prstGeom>
          <a:noFill/>
        </p:spPr>
        <p:txBody>
          <a:bodyPr wrap="none" lIns="0" tIns="0" rIns="0" bIns="0" rtlCol="0">
            <a:spAutoFit/>
          </a:bodyPr>
          <a:lstStyle/>
          <a:p>
            <a:pPr algn="l"/>
            <a:r>
              <a:rPr lang="en-US" sz="2000" dirty="0"/>
              <a:t>*</a:t>
            </a:r>
            <a:r>
              <a:rPr lang="en-US" sz="2000" b="1" i="1" dirty="0"/>
              <a:t>Note</a:t>
            </a:r>
            <a:r>
              <a:rPr lang="en-US" sz="2000" dirty="0"/>
              <a:t>: Node metrics are not available from Virtual Nodes.  </a:t>
            </a:r>
          </a:p>
        </p:txBody>
      </p:sp>
      <p:pic>
        <p:nvPicPr>
          <p:cNvPr id="5" name="Picture 4">
            <a:extLst>
              <a:ext uri="{FF2B5EF4-FFF2-40B4-BE49-F238E27FC236}">
                <a16:creationId xmlns:a16="http://schemas.microsoft.com/office/drawing/2014/main" id="{0448F22E-8405-B51D-0E56-D9A8DAF5C5CC}"/>
              </a:ext>
            </a:extLst>
          </p:cNvPr>
          <p:cNvPicPr>
            <a:picLocks noChangeAspect="1"/>
          </p:cNvPicPr>
          <p:nvPr/>
        </p:nvPicPr>
        <p:blipFill>
          <a:blip r:embed="rId3"/>
          <a:stretch>
            <a:fillRect/>
          </a:stretch>
        </p:blipFill>
        <p:spPr>
          <a:xfrm>
            <a:off x="9051864" y="1011198"/>
            <a:ext cx="2362262" cy="4016934"/>
          </a:xfrm>
          <a:prstGeom prst="rect">
            <a:avLst/>
          </a:prstGeom>
        </p:spPr>
      </p:pic>
    </p:spTree>
    <p:extLst>
      <p:ext uri="{BB962C8B-B14F-4D97-AF65-F5344CB8AC3E}">
        <p14:creationId xmlns:p14="http://schemas.microsoft.com/office/powerpoint/2010/main" val="142816399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Azure Container Insights</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8263" y="1211735"/>
            <a:ext cx="10908319" cy="688085"/>
          </a:xfrm>
        </p:spPr>
        <p:txBody>
          <a:bodyPr wrap="square">
            <a:noAutofit/>
          </a:bodyPr>
          <a:lstStyle/>
          <a:p>
            <a:r>
              <a:rPr lang="en-US" sz="2000" dirty="0"/>
              <a:t>Azure Container Insights is a part of Azure Monitor and integrates with AKS.</a:t>
            </a:r>
            <a:endParaRPr lang="en-US" sz="2000" i="1" dirty="0"/>
          </a:p>
        </p:txBody>
      </p:sp>
      <p:pic>
        <p:nvPicPr>
          <p:cNvPr id="6" name="Picture 5">
            <a:extLst>
              <a:ext uri="{FF2B5EF4-FFF2-40B4-BE49-F238E27FC236}">
                <a16:creationId xmlns:a16="http://schemas.microsoft.com/office/drawing/2014/main" id="{9E4C4022-0C95-B99C-1CC1-E9E2680BFD14}"/>
              </a:ext>
            </a:extLst>
          </p:cNvPr>
          <p:cNvPicPr>
            <a:picLocks noChangeAspect="1"/>
          </p:cNvPicPr>
          <p:nvPr/>
        </p:nvPicPr>
        <p:blipFill>
          <a:blip r:embed="rId3"/>
          <a:stretch>
            <a:fillRect/>
          </a:stretch>
        </p:blipFill>
        <p:spPr>
          <a:xfrm>
            <a:off x="378129" y="1674099"/>
            <a:ext cx="11435742" cy="4131237"/>
          </a:xfrm>
          <a:prstGeom prst="rect">
            <a:avLst/>
          </a:prstGeom>
        </p:spPr>
      </p:pic>
      <p:sp>
        <p:nvSpPr>
          <p:cNvPr id="9" name="TextBox 8">
            <a:extLst>
              <a:ext uri="{FF2B5EF4-FFF2-40B4-BE49-F238E27FC236}">
                <a16:creationId xmlns:a16="http://schemas.microsoft.com/office/drawing/2014/main" id="{0D7A9F12-5572-CFAA-7053-23427E7B3245}"/>
              </a:ext>
            </a:extLst>
          </p:cNvPr>
          <p:cNvSpPr txBox="1"/>
          <p:nvPr/>
        </p:nvSpPr>
        <p:spPr>
          <a:xfrm>
            <a:off x="744707" y="5821906"/>
            <a:ext cx="10352380" cy="369332"/>
          </a:xfrm>
          <a:prstGeom prst="rect">
            <a:avLst/>
          </a:prstGeom>
          <a:noFill/>
        </p:spPr>
        <p:txBody>
          <a:bodyPr wrap="square">
            <a:spAutoFit/>
          </a:bodyPr>
          <a:lstStyle/>
          <a:p>
            <a:r>
              <a:rPr lang="en-US" dirty="0"/>
              <a:t>See How to </a:t>
            </a:r>
            <a:r>
              <a:rPr lang="en-US" dirty="0">
                <a:hlinkClick r:id="rId4"/>
              </a:rPr>
              <a:t>query logs from Container Insights </a:t>
            </a:r>
            <a:r>
              <a:rPr lang="en-US" dirty="0"/>
              <a:t>for sample Kusto queries.</a:t>
            </a:r>
          </a:p>
        </p:txBody>
      </p:sp>
    </p:spTree>
    <p:extLst>
      <p:ext uri="{BB962C8B-B14F-4D97-AF65-F5344CB8AC3E}">
        <p14:creationId xmlns:p14="http://schemas.microsoft.com/office/powerpoint/2010/main" val="210409775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Azure Container Insights Dashboard</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747044" y="1131836"/>
            <a:ext cx="10908319" cy="350735"/>
          </a:xfrm>
        </p:spPr>
        <p:txBody>
          <a:bodyPr wrap="square">
            <a:noAutofit/>
          </a:bodyPr>
          <a:lstStyle/>
          <a:p>
            <a:r>
              <a:rPr lang="en-US" sz="1400" dirty="0"/>
              <a:t>Container Insights allows you observe many aspects of your cluster and create alerts for critical events.</a:t>
            </a:r>
            <a:endParaRPr lang="en-US" sz="2000" i="1" dirty="0"/>
          </a:p>
        </p:txBody>
      </p:sp>
      <p:pic>
        <p:nvPicPr>
          <p:cNvPr id="3" name="Picture 2">
            <a:extLst>
              <a:ext uri="{FF2B5EF4-FFF2-40B4-BE49-F238E27FC236}">
                <a16:creationId xmlns:a16="http://schemas.microsoft.com/office/drawing/2014/main" id="{2996CE43-0890-2654-7201-09F93E0A214F}"/>
              </a:ext>
            </a:extLst>
          </p:cNvPr>
          <p:cNvPicPr>
            <a:picLocks noChangeAspect="1"/>
          </p:cNvPicPr>
          <p:nvPr/>
        </p:nvPicPr>
        <p:blipFill>
          <a:blip r:embed="rId3"/>
          <a:stretch>
            <a:fillRect/>
          </a:stretch>
        </p:blipFill>
        <p:spPr>
          <a:xfrm>
            <a:off x="103586" y="1958498"/>
            <a:ext cx="11838524" cy="4550348"/>
          </a:xfrm>
          <a:prstGeom prst="rect">
            <a:avLst/>
          </a:prstGeom>
        </p:spPr>
      </p:pic>
    </p:spTree>
    <p:extLst>
      <p:ext uri="{BB962C8B-B14F-4D97-AF65-F5344CB8AC3E}">
        <p14:creationId xmlns:p14="http://schemas.microsoft.com/office/powerpoint/2010/main" val="29765840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674636"/>
          </a:xfrm>
        </p:spPr>
        <p:txBody>
          <a:bodyPr wrap="square" anchor="t">
            <a:noAutofit/>
          </a:bodyPr>
          <a:lstStyle/>
          <a:p>
            <a:r>
              <a:rPr lang="en-US" sz="2400" b="1" i="0" u="none" strike="noStrike" dirty="0">
                <a:solidFill>
                  <a:schemeClr val="accent1"/>
                </a:solidFill>
                <a:effectLst/>
                <a:latin typeface="Segoe UI" panose="020B0502040204020203" pitchFamily="34" charset="0"/>
              </a:rPr>
              <a:t>Monitor AKS with Azure Monitor Managed service for Prometheus and Container Insights</a:t>
            </a:r>
            <a:endParaRPr lang="en-US" sz="2400" dirty="0">
              <a:solidFill>
                <a:schemeClr val="accent1"/>
              </a:solidFill>
            </a:endParaRPr>
          </a:p>
        </p:txBody>
      </p:sp>
      <p:pic>
        <p:nvPicPr>
          <p:cNvPr id="1026" name="Picture 2" descr="Collect Prometheus metrics with Container insights - Azure Monitor |  Microsoft Learn">
            <a:extLst>
              <a:ext uri="{FF2B5EF4-FFF2-40B4-BE49-F238E27FC236}">
                <a16:creationId xmlns:a16="http://schemas.microsoft.com/office/drawing/2014/main" id="{6EA9D8CD-67C7-87AA-FAF7-93D819DD5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560" y="2154237"/>
            <a:ext cx="11541760" cy="424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80463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772160"/>
          </a:xfrm>
        </p:spPr>
        <p:txBody>
          <a:bodyPr wrap="square" anchor="t">
            <a:noAutofit/>
          </a:bodyPr>
          <a:lstStyle/>
          <a:p>
            <a:r>
              <a:rPr lang="en-US" sz="2400" b="1" i="0" u="none" strike="noStrike" dirty="0">
                <a:solidFill>
                  <a:schemeClr val="accent1"/>
                </a:solidFill>
                <a:effectLst/>
                <a:latin typeface="Segoe UI" panose="020B0502040204020203" pitchFamily="34" charset="0"/>
              </a:rPr>
              <a:t>Monitor AKS with Azure Monitor Managed service for Prometheus and Azure Managed Grafana - Setup</a:t>
            </a:r>
            <a:endParaRPr lang="en-US" sz="2400" dirty="0">
              <a:solidFill>
                <a:schemeClr val="accent1"/>
              </a:solidFill>
            </a:endParaRPr>
          </a:p>
        </p:txBody>
      </p:sp>
      <p:sp>
        <p:nvSpPr>
          <p:cNvPr id="2" name="TextBox 1">
            <a:extLst>
              <a:ext uri="{FF2B5EF4-FFF2-40B4-BE49-F238E27FC236}">
                <a16:creationId xmlns:a16="http://schemas.microsoft.com/office/drawing/2014/main" id="{7B60D890-D01B-B988-4C24-573CA1AB5567}"/>
              </a:ext>
            </a:extLst>
          </p:cNvPr>
          <p:cNvSpPr txBox="1"/>
          <p:nvPr/>
        </p:nvSpPr>
        <p:spPr>
          <a:xfrm>
            <a:off x="588263" y="1757680"/>
            <a:ext cx="11359897" cy="4370427"/>
          </a:xfrm>
          <a:prstGeom prst="rect">
            <a:avLst/>
          </a:prstGeom>
          <a:noFill/>
        </p:spPr>
        <p:txBody>
          <a:bodyPr wrap="square" lIns="0" tIns="0" rIns="0" bIns="0" rtlCol="0">
            <a:spAutoFit/>
          </a:bodyPr>
          <a:lstStyle/>
          <a:p>
            <a:pPr marL="342900" indent="-342900" algn="l" rtl="0" fontAlgn="base">
              <a:buFont typeface="Arial" panose="020B0604020202020204" pitchFamily="34" charset="0"/>
              <a:buChar char="•"/>
            </a:pPr>
            <a:r>
              <a:rPr lang="en-US" sz="2400" b="0" i="0" u="sng" strike="noStrike" dirty="0">
                <a:solidFill>
                  <a:srgbClr val="0078D4"/>
                </a:solidFill>
                <a:effectLst/>
                <a:latin typeface="Segoe UI" panose="020B0502040204020203" pitchFamily="34" charset="0"/>
                <a:hlinkClick r:id="rId3"/>
              </a:rPr>
              <a:t>Enable Managed Identity for your AKS Cluster</a:t>
            </a:r>
            <a:r>
              <a:rPr lang="en-US" sz="2400" b="0" i="0" dirty="0">
                <a:solidFill>
                  <a:srgbClr val="1A1A1A"/>
                </a:solidFill>
                <a:effectLst/>
                <a:latin typeface="Segoe UI" panose="020B0502040204020203" pitchFamily="34" charset="0"/>
              </a:rPr>
              <a:t>​</a:t>
            </a:r>
            <a:endParaRPr lang="en-US" sz="2400" b="0" i="0" dirty="0">
              <a:solidFill>
                <a:srgbClr val="1A1A1A"/>
              </a:solidFill>
              <a:effectLst/>
              <a:latin typeface="Arial" panose="020B0604020202020204" pitchFamily="34" charset="0"/>
            </a:endParaRPr>
          </a:p>
          <a:p>
            <a:pPr marL="342900" indent="-342900" algn="l" rtl="0" fontAlgn="base">
              <a:buFont typeface="Arial" panose="020B0604020202020204" pitchFamily="34" charset="0"/>
              <a:buChar char="•"/>
            </a:pPr>
            <a:r>
              <a:rPr lang="en-US" sz="2400" b="0" i="0" u="none" strike="noStrike" dirty="0">
                <a:solidFill>
                  <a:srgbClr val="1A1A1A"/>
                </a:solidFill>
                <a:effectLst/>
                <a:latin typeface="Segoe UI" panose="020B0502040204020203" pitchFamily="34" charset="0"/>
              </a:rPr>
              <a:t>Create an Azure Monitor Workspace</a:t>
            </a:r>
            <a:r>
              <a:rPr lang="en-US" sz="2400" b="0" i="0" dirty="0">
                <a:solidFill>
                  <a:srgbClr val="1A1A1A"/>
                </a:solidFill>
                <a:effectLst/>
                <a:latin typeface="Segoe UI" panose="020B0502040204020203" pitchFamily="34" charset="0"/>
              </a:rPr>
              <a:t>​</a:t>
            </a:r>
            <a:endParaRPr lang="en-US" sz="2400" b="0" i="0" dirty="0">
              <a:solidFill>
                <a:srgbClr val="1A1A1A"/>
              </a:solidFill>
              <a:effectLst/>
              <a:latin typeface="Arial" panose="020B0604020202020204" pitchFamily="34" charset="0"/>
            </a:endParaRPr>
          </a:p>
          <a:p>
            <a:pPr marL="342900" indent="-342900" algn="l" rtl="0" fontAlgn="base">
              <a:buFont typeface="Arial" panose="020B0604020202020204" pitchFamily="34" charset="0"/>
              <a:buChar char="•"/>
            </a:pPr>
            <a:r>
              <a:rPr lang="en-US" sz="2400" b="0" i="0" u="none" strike="noStrike" dirty="0">
                <a:solidFill>
                  <a:srgbClr val="1A1A1A"/>
                </a:solidFill>
                <a:effectLst/>
                <a:latin typeface="Segoe UI" panose="020B0502040204020203" pitchFamily="34" charset="0"/>
              </a:rPr>
              <a:t>The following resource providers must be registered in the subscription of the AKS cluster and the Azure Monitor Workspace.</a:t>
            </a:r>
            <a:r>
              <a:rPr lang="en-US" sz="2400" b="0" i="0" dirty="0">
                <a:solidFill>
                  <a:srgbClr val="1A1A1A"/>
                </a:solidFill>
                <a:effectLst/>
                <a:latin typeface="Segoe UI" panose="020B0502040204020203" pitchFamily="34" charset="0"/>
              </a:rPr>
              <a:t>​</a:t>
            </a:r>
            <a:endParaRPr lang="en-US" sz="2400" b="0" i="0" dirty="0">
              <a:solidFill>
                <a:srgbClr val="1A1A1A"/>
              </a:solidFill>
              <a:effectLst/>
              <a:latin typeface="Arial" panose="020B0604020202020204" pitchFamily="34" charset="0"/>
            </a:endParaRPr>
          </a:p>
          <a:p>
            <a:pPr marL="800100" lvl="1" indent="-342900" fontAlgn="base">
              <a:buFont typeface="Arial" panose="020B0604020202020204" pitchFamily="34" charset="0"/>
              <a:buChar char="•"/>
            </a:pPr>
            <a:r>
              <a:rPr lang="en-US" sz="2400" b="0" i="0" u="none" strike="noStrike" dirty="0" err="1">
                <a:solidFill>
                  <a:srgbClr val="1A1A1A"/>
                </a:solidFill>
                <a:effectLst/>
                <a:latin typeface="Segoe UI" panose="020B0502040204020203" pitchFamily="34" charset="0"/>
              </a:rPr>
              <a:t>Microsoft.ContainerService</a:t>
            </a:r>
            <a:r>
              <a:rPr lang="en-US" sz="2400" b="0" i="0" dirty="0">
                <a:solidFill>
                  <a:srgbClr val="1A1A1A"/>
                </a:solidFill>
                <a:effectLst/>
                <a:latin typeface="Segoe UI" panose="020B0502040204020203" pitchFamily="34" charset="0"/>
              </a:rPr>
              <a:t>​</a:t>
            </a:r>
            <a:endParaRPr lang="en-US" sz="2400" b="0" i="0" dirty="0">
              <a:solidFill>
                <a:srgbClr val="1A1A1A"/>
              </a:solidFill>
              <a:effectLst/>
              <a:latin typeface="Arial" panose="020B0604020202020204" pitchFamily="34" charset="0"/>
            </a:endParaRPr>
          </a:p>
          <a:p>
            <a:pPr marL="800100" lvl="1" indent="-342900" fontAlgn="base">
              <a:buFont typeface="Arial" panose="020B0604020202020204" pitchFamily="34" charset="0"/>
              <a:buChar char="•"/>
            </a:pPr>
            <a:r>
              <a:rPr lang="en-US" sz="2400" b="0" i="0" u="none" strike="noStrike" dirty="0" err="1">
                <a:solidFill>
                  <a:srgbClr val="1A1A1A"/>
                </a:solidFill>
                <a:effectLst/>
                <a:latin typeface="Segoe UI" panose="020B0502040204020203" pitchFamily="34" charset="0"/>
              </a:rPr>
              <a:t>Microsoft.Insights</a:t>
            </a:r>
            <a:r>
              <a:rPr lang="en-US" sz="2400" b="0" i="0" dirty="0">
                <a:solidFill>
                  <a:srgbClr val="1A1A1A"/>
                </a:solidFill>
                <a:effectLst/>
                <a:latin typeface="Segoe UI" panose="020B0502040204020203" pitchFamily="34" charset="0"/>
              </a:rPr>
              <a:t>​</a:t>
            </a:r>
            <a:endParaRPr lang="en-US" sz="2400" b="0" i="0" dirty="0">
              <a:solidFill>
                <a:srgbClr val="1A1A1A"/>
              </a:solidFill>
              <a:effectLst/>
              <a:latin typeface="Arial" panose="020B0604020202020204" pitchFamily="34" charset="0"/>
            </a:endParaRPr>
          </a:p>
          <a:p>
            <a:pPr marL="800100" lvl="1" indent="-342900" fontAlgn="base">
              <a:buFont typeface="Arial" panose="020B0604020202020204" pitchFamily="34" charset="0"/>
              <a:buChar char="•"/>
            </a:pPr>
            <a:r>
              <a:rPr lang="en-US" sz="2400" b="0" i="0" u="none" strike="noStrike" dirty="0" err="1">
                <a:solidFill>
                  <a:srgbClr val="1A1A1A"/>
                </a:solidFill>
                <a:effectLst/>
                <a:latin typeface="Segoe UI" panose="020B0502040204020203" pitchFamily="34" charset="0"/>
              </a:rPr>
              <a:t>Microsoft.AlertsManagement</a:t>
            </a:r>
            <a:r>
              <a:rPr lang="en-US" sz="2400" b="0" i="0" dirty="0">
                <a:solidFill>
                  <a:srgbClr val="1A1A1A"/>
                </a:solidFill>
                <a:effectLst/>
                <a:latin typeface="Segoe UI" panose="020B0502040204020203" pitchFamily="34" charset="0"/>
              </a:rPr>
              <a:t>​</a:t>
            </a:r>
            <a:endParaRPr lang="en-US" sz="2400" b="0" i="0" dirty="0">
              <a:solidFill>
                <a:srgbClr val="1A1A1A"/>
              </a:solidFill>
              <a:effectLst/>
              <a:latin typeface="Arial" panose="020B0604020202020204" pitchFamily="34" charset="0"/>
            </a:endParaRPr>
          </a:p>
          <a:p>
            <a:pPr marL="342900" indent="-342900" algn="l" rtl="0" fontAlgn="base">
              <a:buFont typeface="Arial" panose="020B0604020202020204" pitchFamily="34" charset="0"/>
              <a:buChar char="•"/>
            </a:pPr>
            <a:r>
              <a:rPr lang="en-US" sz="2400" b="0" i="0" u="sng" strike="noStrike" dirty="0">
                <a:solidFill>
                  <a:srgbClr val="0078D4"/>
                </a:solidFill>
                <a:effectLst/>
                <a:latin typeface="Segoe UI" panose="020B0502040204020203" pitchFamily="34" charset="0"/>
                <a:hlinkClick r:id="rId4"/>
              </a:rPr>
              <a:t>Create a Grafana Workspace</a:t>
            </a:r>
            <a:r>
              <a:rPr lang="en-US" sz="2400" b="0" i="0" dirty="0">
                <a:solidFill>
                  <a:srgbClr val="1A1A1A"/>
                </a:solidFill>
                <a:effectLst/>
                <a:latin typeface="Segoe UI" panose="020B0502040204020203" pitchFamily="34" charset="0"/>
              </a:rPr>
              <a:t>​</a:t>
            </a:r>
            <a:endParaRPr lang="en-US" sz="2400" b="0" i="0" dirty="0">
              <a:solidFill>
                <a:srgbClr val="1A1A1A"/>
              </a:solidFill>
              <a:effectLst/>
              <a:latin typeface="Arial" panose="020B0604020202020204" pitchFamily="34" charset="0"/>
            </a:endParaRPr>
          </a:p>
          <a:p>
            <a:pPr marL="342900" indent="-342900" algn="l" rtl="0" fontAlgn="base">
              <a:buFont typeface="Arial" panose="020B0604020202020204" pitchFamily="34" charset="0"/>
              <a:buChar char="•"/>
            </a:pPr>
            <a:r>
              <a:rPr lang="en-US" sz="2400" b="0" i="0" u="sng" strike="noStrike" dirty="0">
                <a:solidFill>
                  <a:srgbClr val="0078D4"/>
                </a:solidFill>
                <a:effectLst/>
                <a:latin typeface="Segoe UI" panose="020B0502040204020203" pitchFamily="34" charset="0"/>
                <a:hlinkClick r:id="rId5"/>
              </a:rPr>
              <a:t>Enable Prometheus Metric Collection</a:t>
            </a:r>
            <a:r>
              <a:rPr lang="en-US" sz="2400" b="0" i="0" dirty="0">
                <a:solidFill>
                  <a:srgbClr val="1A1A1A"/>
                </a:solidFill>
                <a:effectLst/>
                <a:latin typeface="Segoe UI" panose="020B0502040204020203" pitchFamily="34" charset="0"/>
              </a:rPr>
              <a:t>​</a:t>
            </a:r>
            <a:endParaRPr lang="en-US" sz="2400" b="0" i="0" dirty="0">
              <a:solidFill>
                <a:srgbClr val="1A1A1A"/>
              </a:solidFill>
              <a:effectLst/>
              <a:latin typeface="Arial" panose="020B0604020202020204" pitchFamily="34" charset="0"/>
            </a:endParaRPr>
          </a:p>
          <a:p>
            <a:pPr marL="342900" indent="-342900" algn="l" rtl="0" fontAlgn="base">
              <a:buFont typeface="Arial" panose="020B0604020202020204" pitchFamily="34" charset="0"/>
              <a:buChar char="•"/>
            </a:pPr>
            <a:r>
              <a:rPr lang="en-US" sz="2400" b="0" i="0" u="sng" strike="noStrike" dirty="0">
                <a:solidFill>
                  <a:srgbClr val="0078D4"/>
                </a:solidFill>
                <a:effectLst/>
                <a:latin typeface="Segoe UI" panose="020B0502040204020203" pitchFamily="34" charset="0"/>
                <a:hlinkClick r:id="rId6"/>
              </a:rPr>
              <a:t>Verify Deployment </a:t>
            </a:r>
            <a:r>
              <a:rPr lang="en-US" sz="2400" b="0" i="0" dirty="0">
                <a:solidFill>
                  <a:srgbClr val="1A1A1A"/>
                </a:solidFill>
                <a:effectLst/>
                <a:latin typeface="Segoe UI" panose="020B0502040204020203" pitchFamily="34" charset="0"/>
              </a:rPr>
              <a:t>​</a:t>
            </a:r>
            <a:endParaRPr lang="en-US" sz="2400" b="0" i="0" dirty="0">
              <a:solidFill>
                <a:srgbClr val="1A1A1A"/>
              </a:solidFill>
              <a:effectLst/>
              <a:latin typeface="Arial" panose="020B0604020202020204" pitchFamily="34" charset="0"/>
            </a:endParaRPr>
          </a:p>
          <a:p>
            <a:pPr marL="342900" indent="-342900" algn="l" rtl="0" fontAlgn="base">
              <a:buFont typeface="Arial" panose="020B0604020202020204" pitchFamily="34" charset="0"/>
              <a:buChar char="•"/>
            </a:pPr>
            <a:r>
              <a:rPr lang="en-US" sz="2400" b="0" i="0" u="sng" strike="noStrike" dirty="0">
                <a:solidFill>
                  <a:srgbClr val="0078D4"/>
                </a:solidFill>
                <a:effectLst/>
                <a:latin typeface="Segoe UI" panose="020B0502040204020203" pitchFamily="34" charset="0"/>
                <a:hlinkClick r:id="rId7"/>
              </a:rPr>
              <a:t>Link a Grafana Workspace</a:t>
            </a:r>
            <a:endParaRPr lang="en-US" sz="2400" b="0" i="0" dirty="0">
              <a:solidFill>
                <a:srgbClr val="1A1A1A"/>
              </a:solidFill>
              <a:effectLst/>
              <a:latin typeface="Arial" panose="020B0604020202020204" pitchFamily="34" charset="0"/>
            </a:endParaRPr>
          </a:p>
          <a:p>
            <a:pPr algn="l"/>
            <a:endParaRPr lang="en-US" sz="2000" dirty="0" err="1"/>
          </a:p>
        </p:txBody>
      </p:sp>
    </p:spTree>
    <p:extLst>
      <p:ext uri="{BB962C8B-B14F-4D97-AF65-F5344CB8AC3E}">
        <p14:creationId xmlns:p14="http://schemas.microsoft.com/office/powerpoint/2010/main" val="41963948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772160"/>
          </a:xfrm>
        </p:spPr>
        <p:txBody>
          <a:bodyPr wrap="square" anchor="t">
            <a:noAutofit/>
          </a:bodyPr>
          <a:lstStyle/>
          <a:p>
            <a:r>
              <a:rPr lang="en-US" sz="2400" b="1" i="0" u="none" strike="noStrike" dirty="0">
                <a:solidFill>
                  <a:schemeClr val="accent1"/>
                </a:solidFill>
                <a:effectLst/>
                <a:latin typeface="Segoe UI" panose="020B0502040204020203" pitchFamily="34" charset="0"/>
              </a:rPr>
              <a:t>Monitor AKS with Azure Monitor Managed service for Prometheus and </a:t>
            </a:r>
            <a:r>
              <a:rPr lang="en-US" sz="2400" b="1" dirty="0">
                <a:solidFill>
                  <a:schemeClr val="accent1"/>
                </a:solidFill>
                <a:latin typeface="Segoe UI" panose="020B0502040204020203" pitchFamily="34" charset="0"/>
              </a:rPr>
              <a:t>Container Insights</a:t>
            </a:r>
            <a:r>
              <a:rPr lang="en-US" sz="2400" b="1" i="0" u="none" strike="noStrike" dirty="0">
                <a:solidFill>
                  <a:schemeClr val="accent1"/>
                </a:solidFill>
                <a:effectLst/>
                <a:latin typeface="Segoe UI" panose="020B0502040204020203" pitchFamily="34" charset="0"/>
              </a:rPr>
              <a:t>- Setup</a:t>
            </a:r>
            <a:endParaRPr lang="en-US" sz="2400" dirty="0">
              <a:solidFill>
                <a:schemeClr val="accent1"/>
              </a:solidFill>
            </a:endParaRPr>
          </a:p>
        </p:txBody>
      </p:sp>
      <p:sp>
        <p:nvSpPr>
          <p:cNvPr id="2" name="TextBox 1">
            <a:extLst>
              <a:ext uri="{FF2B5EF4-FFF2-40B4-BE49-F238E27FC236}">
                <a16:creationId xmlns:a16="http://schemas.microsoft.com/office/drawing/2014/main" id="{7B60D890-D01B-B988-4C24-573CA1AB5567}"/>
              </a:ext>
            </a:extLst>
          </p:cNvPr>
          <p:cNvSpPr txBox="1"/>
          <p:nvPr/>
        </p:nvSpPr>
        <p:spPr>
          <a:xfrm>
            <a:off x="588263" y="1757680"/>
            <a:ext cx="11359897" cy="4001095"/>
          </a:xfrm>
          <a:prstGeom prst="rect">
            <a:avLst/>
          </a:prstGeom>
          <a:noFill/>
        </p:spPr>
        <p:txBody>
          <a:bodyPr wrap="square" lIns="0" tIns="0" rIns="0" bIns="0" rtlCol="0">
            <a:spAutoFit/>
          </a:bodyPr>
          <a:lstStyle/>
          <a:p>
            <a:pPr marL="342900" indent="-342900" algn="l" rtl="0" fontAlgn="base">
              <a:buFont typeface="Arial" panose="020B0604020202020204" pitchFamily="34" charset="0"/>
              <a:buChar char="•"/>
            </a:pPr>
            <a:r>
              <a:rPr lang="en-US" sz="2400" b="0" i="0" u="sng" strike="noStrike" dirty="0">
                <a:solidFill>
                  <a:srgbClr val="0078D4"/>
                </a:solidFill>
                <a:effectLst/>
                <a:latin typeface="Segoe UI" panose="020B0502040204020203" pitchFamily="34" charset="0"/>
                <a:hlinkClick r:id="rId3"/>
              </a:rPr>
              <a:t>Enable Managed Identity for your AKS Cluster</a:t>
            </a:r>
            <a:r>
              <a:rPr lang="en-US" sz="2400" b="0" i="0" dirty="0">
                <a:solidFill>
                  <a:srgbClr val="1A1A1A"/>
                </a:solidFill>
                <a:effectLst/>
                <a:latin typeface="Segoe UI" panose="020B0502040204020203" pitchFamily="34" charset="0"/>
              </a:rPr>
              <a:t>​</a:t>
            </a:r>
            <a:endParaRPr lang="en-US" sz="2400" b="0" i="0" dirty="0">
              <a:solidFill>
                <a:srgbClr val="1A1A1A"/>
              </a:solidFill>
              <a:effectLst/>
              <a:latin typeface="Arial" panose="020B0604020202020204" pitchFamily="34" charset="0"/>
            </a:endParaRPr>
          </a:p>
          <a:p>
            <a:pPr marL="342900" indent="-342900" algn="l" rtl="0" fontAlgn="base">
              <a:buFont typeface="Arial" panose="020B0604020202020204" pitchFamily="34" charset="0"/>
              <a:buChar char="•"/>
            </a:pPr>
            <a:r>
              <a:rPr lang="en-US" sz="2400" b="0" i="0" u="none" strike="noStrike" dirty="0">
                <a:solidFill>
                  <a:srgbClr val="1A1A1A"/>
                </a:solidFill>
                <a:effectLst/>
                <a:latin typeface="Segoe UI" panose="020B0502040204020203" pitchFamily="34" charset="0"/>
              </a:rPr>
              <a:t>Create an Azure Monitor Workspace</a:t>
            </a:r>
            <a:r>
              <a:rPr lang="en-US" sz="2400" b="0" i="0" dirty="0">
                <a:solidFill>
                  <a:srgbClr val="1A1A1A"/>
                </a:solidFill>
                <a:effectLst/>
                <a:latin typeface="Segoe UI" panose="020B0502040204020203" pitchFamily="34" charset="0"/>
              </a:rPr>
              <a:t>​</a:t>
            </a:r>
            <a:endParaRPr lang="en-US" sz="2400" b="0" i="0" dirty="0">
              <a:solidFill>
                <a:srgbClr val="1A1A1A"/>
              </a:solidFill>
              <a:effectLst/>
              <a:latin typeface="Arial" panose="020B0604020202020204" pitchFamily="34" charset="0"/>
            </a:endParaRPr>
          </a:p>
          <a:p>
            <a:pPr marL="342900" indent="-342900" algn="l" rtl="0" fontAlgn="base">
              <a:buFont typeface="Arial" panose="020B0604020202020204" pitchFamily="34" charset="0"/>
              <a:buChar char="•"/>
            </a:pPr>
            <a:r>
              <a:rPr lang="en-US" sz="2400" b="0" i="0" u="none" strike="noStrike" dirty="0">
                <a:solidFill>
                  <a:srgbClr val="1A1A1A"/>
                </a:solidFill>
                <a:effectLst/>
                <a:latin typeface="Segoe UI" panose="020B0502040204020203" pitchFamily="34" charset="0"/>
              </a:rPr>
              <a:t>The following resource providers must be registered in the subscription of the AKS cluster and the Azure Monitor Workspace.</a:t>
            </a:r>
            <a:r>
              <a:rPr lang="en-US" sz="2400" b="0" i="0" dirty="0">
                <a:solidFill>
                  <a:srgbClr val="1A1A1A"/>
                </a:solidFill>
                <a:effectLst/>
                <a:latin typeface="Segoe UI" panose="020B0502040204020203" pitchFamily="34" charset="0"/>
              </a:rPr>
              <a:t>​</a:t>
            </a:r>
            <a:endParaRPr lang="en-US" sz="2400" b="0" i="0" dirty="0">
              <a:solidFill>
                <a:srgbClr val="1A1A1A"/>
              </a:solidFill>
              <a:effectLst/>
              <a:latin typeface="Arial" panose="020B0604020202020204" pitchFamily="34" charset="0"/>
            </a:endParaRPr>
          </a:p>
          <a:p>
            <a:pPr marL="800100" lvl="1" indent="-342900" fontAlgn="base">
              <a:buFont typeface="Arial" panose="020B0604020202020204" pitchFamily="34" charset="0"/>
              <a:buChar char="•"/>
            </a:pPr>
            <a:r>
              <a:rPr lang="en-US" sz="2400" b="0" i="0" u="none" strike="noStrike" dirty="0" err="1">
                <a:solidFill>
                  <a:srgbClr val="1A1A1A"/>
                </a:solidFill>
                <a:effectLst/>
                <a:latin typeface="Segoe UI" panose="020B0502040204020203" pitchFamily="34" charset="0"/>
              </a:rPr>
              <a:t>Microsoft.ContainerService</a:t>
            </a:r>
            <a:r>
              <a:rPr lang="en-US" sz="2400" b="0" i="0" dirty="0">
                <a:solidFill>
                  <a:srgbClr val="1A1A1A"/>
                </a:solidFill>
                <a:effectLst/>
                <a:latin typeface="Segoe UI" panose="020B0502040204020203" pitchFamily="34" charset="0"/>
              </a:rPr>
              <a:t>​</a:t>
            </a:r>
            <a:endParaRPr lang="en-US" sz="2400" b="0" i="0" dirty="0">
              <a:solidFill>
                <a:srgbClr val="1A1A1A"/>
              </a:solidFill>
              <a:effectLst/>
              <a:latin typeface="Arial" panose="020B0604020202020204" pitchFamily="34" charset="0"/>
            </a:endParaRPr>
          </a:p>
          <a:p>
            <a:pPr marL="800100" lvl="1" indent="-342900" fontAlgn="base">
              <a:buFont typeface="Arial" panose="020B0604020202020204" pitchFamily="34" charset="0"/>
              <a:buChar char="•"/>
            </a:pPr>
            <a:r>
              <a:rPr lang="en-US" sz="2400" b="0" i="0" u="none" strike="noStrike" dirty="0" err="1">
                <a:solidFill>
                  <a:srgbClr val="1A1A1A"/>
                </a:solidFill>
                <a:effectLst/>
                <a:latin typeface="Segoe UI" panose="020B0502040204020203" pitchFamily="34" charset="0"/>
              </a:rPr>
              <a:t>Microsoft.Insights</a:t>
            </a:r>
            <a:r>
              <a:rPr lang="en-US" sz="2400" b="0" i="0" dirty="0">
                <a:solidFill>
                  <a:srgbClr val="1A1A1A"/>
                </a:solidFill>
                <a:effectLst/>
                <a:latin typeface="Segoe UI" panose="020B0502040204020203" pitchFamily="34" charset="0"/>
              </a:rPr>
              <a:t>​</a:t>
            </a:r>
            <a:endParaRPr lang="en-US" sz="2400" b="0" i="0" dirty="0">
              <a:solidFill>
                <a:srgbClr val="1A1A1A"/>
              </a:solidFill>
              <a:effectLst/>
              <a:latin typeface="Arial" panose="020B0604020202020204" pitchFamily="34" charset="0"/>
            </a:endParaRPr>
          </a:p>
          <a:p>
            <a:pPr marL="800100" lvl="1" indent="-342900" fontAlgn="base">
              <a:buFont typeface="Arial" panose="020B0604020202020204" pitchFamily="34" charset="0"/>
              <a:buChar char="•"/>
            </a:pPr>
            <a:r>
              <a:rPr lang="en-US" sz="2400" b="0" i="0" u="none" strike="noStrike" dirty="0" err="1">
                <a:solidFill>
                  <a:srgbClr val="1A1A1A"/>
                </a:solidFill>
                <a:effectLst/>
                <a:latin typeface="Segoe UI" panose="020B0502040204020203" pitchFamily="34" charset="0"/>
              </a:rPr>
              <a:t>Microsoft.AlertsManagement</a:t>
            </a:r>
            <a:r>
              <a:rPr lang="en-US" sz="2400" b="0" i="0" dirty="0">
                <a:solidFill>
                  <a:srgbClr val="1A1A1A"/>
                </a:solidFill>
                <a:effectLst/>
                <a:latin typeface="Segoe UI" panose="020B0502040204020203" pitchFamily="34" charset="0"/>
              </a:rPr>
              <a:t>​</a:t>
            </a:r>
            <a:endParaRPr lang="en-US" sz="2400" b="0" i="0" dirty="0">
              <a:solidFill>
                <a:srgbClr val="1A1A1A"/>
              </a:solidFill>
              <a:effectLst/>
              <a:latin typeface="Arial" panose="020B0604020202020204" pitchFamily="34" charset="0"/>
            </a:endParaRPr>
          </a:p>
          <a:p>
            <a:pPr marL="342900" indent="-342900" algn="l" rtl="0" fontAlgn="base">
              <a:buFont typeface="Arial" panose="020B0604020202020204" pitchFamily="34" charset="0"/>
              <a:buChar char="•"/>
            </a:pPr>
            <a:r>
              <a:rPr lang="en-US" sz="2400" b="0" i="0" u="sng" strike="noStrike" dirty="0">
                <a:solidFill>
                  <a:srgbClr val="0078D4"/>
                </a:solidFill>
                <a:effectLst/>
                <a:latin typeface="Segoe UI" panose="020B0502040204020203" pitchFamily="34" charset="0"/>
                <a:hlinkClick r:id="rId4"/>
              </a:rPr>
              <a:t>Send Prometheus data to Azure Monitor Logs</a:t>
            </a:r>
            <a:r>
              <a:rPr lang="en-US" sz="2400" b="0" i="0" dirty="0">
                <a:solidFill>
                  <a:srgbClr val="1A1A1A"/>
                </a:solidFill>
                <a:effectLst/>
                <a:latin typeface="Segoe UI" panose="020B0502040204020203" pitchFamily="34" charset="0"/>
              </a:rPr>
              <a:t>​</a:t>
            </a:r>
            <a:endParaRPr lang="en-US" sz="2400" b="0" i="0" dirty="0">
              <a:solidFill>
                <a:srgbClr val="1A1A1A"/>
              </a:solidFill>
              <a:effectLst/>
              <a:latin typeface="Arial" panose="020B0604020202020204" pitchFamily="34" charset="0"/>
            </a:endParaRPr>
          </a:p>
          <a:p>
            <a:pPr marL="342900" indent="-342900" algn="l" rtl="0" fontAlgn="base">
              <a:buFont typeface="Arial" panose="020B0604020202020204" pitchFamily="34" charset="0"/>
              <a:buChar char="•"/>
            </a:pPr>
            <a:r>
              <a:rPr lang="en-US" sz="2400" b="0" i="0" u="sng" strike="noStrike" dirty="0">
                <a:solidFill>
                  <a:srgbClr val="0078D4"/>
                </a:solidFill>
                <a:effectLst/>
                <a:latin typeface="Segoe UI" panose="020B0502040204020203" pitchFamily="34" charset="0"/>
                <a:hlinkClick r:id="rId5"/>
              </a:rPr>
              <a:t>Query Prometheus Metrics in Log Analytics Workspace</a:t>
            </a:r>
            <a:r>
              <a:rPr lang="en-US" sz="2400" b="0" i="0" dirty="0">
                <a:solidFill>
                  <a:srgbClr val="1A1A1A"/>
                </a:solidFill>
                <a:effectLst/>
                <a:latin typeface="Segoe UI" panose="020B0502040204020203" pitchFamily="34" charset="0"/>
              </a:rPr>
              <a:t>​</a:t>
            </a:r>
            <a:endParaRPr lang="en-US" sz="2400" b="0" i="0" dirty="0">
              <a:solidFill>
                <a:srgbClr val="1A1A1A"/>
              </a:solidFill>
              <a:effectLst/>
              <a:latin typeface="Arial" panose="020B0604020202020204" pitchFamily="34" charset="0"/>
            </a:endParaRPr>
          </a:p>
          <a:p>
            <a:pPr marL="342900" indent="-342900" algn="l" rtl="0" fontAlgn="base">
              <a:buFont typeface="Arial" panose="020B0604020202020204" pitchFamily="34" charset="0"/>
              <a:buChar char="•"/>
            </a:pPr>
            <a:r>
              <a:rPr lang="en-US" sz="2400" b="0" i="0" u="sng" strike="noStrike" dirty="0">
                <a:solidFill>
                  <a:srgbClr val="0078D4"/>
                </a:solidFill>
                <a:effectLst/>
                <a:latin typeface="Segoe UI" panose="020B0502040204020203" pitchFamily="34" charset="0"/>
                <a:hlinkClick r:id="rId6"/>
              </a:rPr>
              <a:t>Create Prometheus Rules</a:t>
            </a:r>
            <a:endParaRPr lang="en-US" sz="2400" b="0" i="0" dirty="0">
              <a:solidFill>
                <a:srgbClr val="1A1A1A"/>
              </a:solidFill>
              <a:effectLst/>
              <a:latin typeface="Arial" panose="020B0604020202020204" pitchFamily="34" charset="0"/>
            </a:endParaRPr>
          </a:p>
          <a:p>
            <a:pPr algn="l"/>
            <a:endParaRPr lang="en-US" sz="2000" dirty="0" err="1"/>
          </a:p>
        </p:txBody>
      </p:sp>
    </p:spTree>
    <p:extLst>
      <p:ext uri="{BB962C8B-B14F-4D97-AF65-F5344CB8AC3E}">
        <p14:creationId xmlns:p14="http://schemas.microsoft.com/office/powerpoint/2010/main" val="7552605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5" y="620827"/>
            <a:ext cx="11306469" cy="402302"/>
          </a:xfrm>
        </p:spPr>
        <p:txBody>
          <a:bodyPr/>
          <a:lstStyle/>
          <a:p>
            <a:r>
              <a:rPr lang="en-US" spc="-49" dirty="0">
                <a:solidFill>
                  <a:srgbClr val="0078D4"/>
                </a:solidFill>
              </a:rPr>
              <a:t>Kubernetes</a:t>
            </a:r>
            <a:r>
              <a:rPr lang="en-US" spc="-49" dirty="0"/>
              <a:t> is complex</a:t>
            </a:r>
            <a:endParaRPr lang="en-US" spc="-49" dirty="0">
              <a:solidFill>
                <a:srgbClr val="0078D4"/>
              </a:solidFill>
            </a:endParaRPr>
          </a:p>
        </p:txBody>
      </p:sp>
      <p:sp>
        <p:nvSpPr>
          <p:cNvPr id="183" name="Title 16">
            <a:extLst>
              <a:ext uri="{FF2B5EF4-FFF2-40B4-BE49-F238E27FC236}">
                <a16:creationId xmlns:a16="http://schemas.microsoft.com/office/drawing/2014/main" id="{A83DD859-9049-4743-99F3-3CB1CF1C5F84}"/>
              </a:ext>
            </a:extLst>
          </p:cNvPr>
          <p:cNvSpPr txBox="1">
            <a:spLocks/>
          </p:cNvSpPr>
          <p:nvPr/>
        </p:nvSpPr>
        <p:spPr>
          <a:xfrm>
            <a:off x="455995" y="1476131"/>
            <a:ext cx="3639905" cy="504637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spcAft>
                <a:spcPts val="294"/>
              </a:spcAft>
              <a:buFont typeface="+mj-lt"/>
              <a:buAutoNum type="arabicPeriod"/>
              <a:defRPr/>
            </a:pPr>
            <a:r>
              <a:rPr lang="en-US" sz="1568" b="0" spc="0" dirty="0">
                <a:solidFill>
                  <a:srgbClr val="0078D4"/>
                </a:solidFill>
                <a:latin typeface="Segoe UI Semibold" panose="020B0702040204020203" pitchFamily="34" charset="0"/>
                <a:cs typeface="Segoe UI Semibold" panose="020B0702040204020203" pitchFamily="34" charset="0"/>
              </a:rPr>
              <a:t>Control Plane</a:t>
            </a:r>
            <a:r>
              <a:rPr lang="en-US" sz="1568" b="0" spc="0" dirty="0">
                <a:solidFill>
                  <a:schemeClr val="tx1"/>
                </a:solidFill>
                <a:latin typeface="Segoe UI" panose="020B0502040204020203" pitchFamily="34" charset="0"/>
              </a:rPr>
              <a:t>: manages the agent nodes and the pods in the cluster</a:t>
            </a:r>
          </a:p>
          <a:p>
            <a:pPr marL="537832" lvl="2" indent="-268916">
              <a:spcAft>
                <a:spcPts val="294"/>
              </a:spcAft>
              <a:buFont typeface="Arial" panose="020B0604020202020204" pitchFamily="34" charset="0"/>
              <a:buChar char="•"/>
            </a:pPr>
            <a:r>
              <a:rPr lang="en-US" sz="1372" dirty="0" err="1">
                <a:latin typeface="Segoe UI Semibold" panose="020B0702040204020203" pitchFamily="34" charset="0"/>
                <a:cs typeface="Segoe UI Semibold" panose="020B0702040204020203" pitchFamily="34" charset="0"/>
              </a:rPr>
              <a:t>api</a:t>
            </a:r>
            <a:r>
              <a:rPr lang="en-US" sz="1372" dirty="0">
                <a:latin typeface="Segoe UI Semibold" panose="020B0702040204020203" pitchFamily="34" charset="0"/>
                <a:cs typeface="Segoe UI Semibold" panose="020B0702040204020203" pitchFamily="34" charset="0"/>
              </a:rPr>
              <a:t>-server</a:t>
            </a:r>
            <a:r>
              <a:rPr lang="en-US" sz="1372" dirty="0"/>
              <a:t>: front end of the Kubernetes control plane; exposes Kubernetes API</a:t>
            </a:r>
          </a:p>
          <a:p>
            <a:pPr marL="537832" lvl="2" indent="-268916">
              <a:spcAft>
                <a:spcPts val="294"/>
              </a:spcAft>
              <a:buFont typeface="Arial" panose="020B0604020202020204" pitchFamily="34" charset="0"/>
              <a:buChar char="•"/>
            </a:pPr>
            <a:r>
              <a:rPr lang="en-US" sz="1372" dirty="0">
                <a:latin typeface="Segoe UI Semibold" panose="020B0702040204020203" pitchFamily="34" charset="0"/>
                <a:cs typeface="Segoe UI Semibold" panose="020B0702040204020203" pitchFamily="34" charset="0"/>
              </a:rPr>
              <a:t>controller-manager</a:t>
            </a:r>
            <a:r>
              <a:rPr lang="en-US" sz="1372" dirty="0">
                <a:cs typeface="Segoe UI Semibold" panose="020B0702040204020203" pitchFamily="34" charset="0"/>
              </a:rPr>
              <a:t>:</a:t>
            </a:r>
            <a:r>
              <a:rPr lang="en-US" sz="1372" dirty="0"/>
              <a:t> runs the controller processes</a:t>
            </a:r>
          </a:p>
          <a:p>
            <a:pPr marL="537832" lvl="2" indent="-268916">
              <a:spcAft>
                <a:spcPts val="294"/>
              </a:spcAft>
              <a:buFont typeface="Arial" panose="020B0604020202020204" pitchFamily="34" charset="0"/>
              <a:buChar char="•"/>
            </a:pPr>
            <a:r>
              <a:rPr lang="en-US" sz="1372" dirty="0">
                <a:latin typeface="Segoe UI Semibold" panose="020B0702040204020203" pitchFamily="34" charset="0"/>
                <a:cs typeface="Segoe UI Semibold" panose="020B0702040204020203" pitchFamily="34" charset="0"/>
              </a:rPr>
              <a:t>scheduler</a:t>
            </a:r>
            <a:r>
              <a:rPr lang="en-US" sz="1372" dirty="0"/>
              <a:t>: tracks newly created pods and selects node to run them on</a:t>
            </a:r>
          </a:p>
          <a:p>
            <a:pPr marL="537832" lvl="2" indent="-268916">
              <a:spcAft>
                <a:spcPts val="294"/>
              </a:spcAft>
              <a:buFont typeface="Arial" panose="020B0604020202020204" pitchFamily="34" charset="0"/>
              <a:buChar char="•"/>
            </a:pPr>
            <a:r>
              <a:rPr lang="en-US" sz="1372" dirty="0" err="1">
                <a:latin typeface="Segoe UI Semibold" panose="020B0702040204020203" pitchFamily="34" charset="0"/>
                <a:cs typeface="Segoe UI Semibold" panose="020B0702040204020203" pitchFamily="34" charset="0"/>
              </a:rPr>
              <a:t>etcd</a:t>
            </a:r>
            <a:r>
              <a:rPr lang="en-US" sz="1372" dirty="0"/>
              <a:t>: stores the state of the cluster (config, running workloads status, etc.)</a:t>
            </a:r>
          </a:p>
          <a:p>
            <a:pPr marL="268916" lvl="1" indent="-268916">
              <a:spcBef>
                <a:spcPts val="1176"/>
              </a:spcBef>
              <a:spcAft>
                <a:spcPts val="294"/>
              </a:spcAft>
              <a:buFont typeface="+mj-lt"/>
              <a:buAutoNum type="arabicPeriod" startAt="2"/>
            </a:pPr>
            <a:r>
              <a:rPr lang="en-US" sz="1568" dirty="0">
                <a:ln w="3175">
                  <a:noFill/>
                </a:ln>
                <a:solidFill>
                  <a:srgbClr val="0078D4"/>
                </a:solidFill>
                <a:latin typeface="Segoe UI Semibold" panose="020B0702040204020203" pitchFamily="34" charset="0"/>
                <a:cs typeface="Segoe UI Semibold" panose="020B0702040204020203" pitchFamily="34" charset="0"/>
              </a:rPr>
              <a:t>Agent nodes</a:t>
            </a:r>
            <a:r>
              <a:rPr lang="en-US" sz="1568" dirty="0">
                <a:ln w="3175">
                  <a:noFill/>
                </a:ln>
                <a:latin typeface="Segoe UI" panose="020B0502040204020203" pitchFamily="34" charset="0"/>
                <a:cs typeface="Segoe UI" pitchFamily="34" charset="0"/>
              </a:rPr>
              <a:t>: run your application workloads</a:t>
            </a:r>
          </a:p>
          <a:p>
            <a:pPr marL="537832" lvl="2" indent="-268916">
              <a:spcAft>
                <a:spcPts val="294"/>
              </a:spcAft>
              <a:buFont typeface="Arial" panose="020B0604020202020204" pitchFamily="34" charset="0"/>
              <a:buChar char="•"/>
            </a:pPr>
            <a:r>
              <a:rPr lang="en-US" sz="1372" dirty="0">
                <a:latin typeface="Segoe UI Semibold" panose="020B0702040204020203" pitchFamily="34" charset="0"/>
                <a:cs typeface="Segoe UI Semibold" panose="020B0702040204020203" pitchFamily="34" charset="0"/>
              </a:rPr>
              <a:t>Pods</a:t>
            </a:r>
            <a:r>
              <a:rPr lang="en-US" sz="1372" dirty="0"/>
              <a:t>: a collection of containers co-located on a single machine</a:t>
            </a:r>
          </a:p>
          <a:p>
            <a:pPr marL="537832" lvl="2" indent="-268916">
              <a:spcAft>
                <a:spcPts val="294"/>
              </a:spcAft>
              <a:buFont typeface="Arial" panose="020B0604020202020204" pitchFamily="34" charset="0"/>
              <a:buChar char="•"/>
            </a:pPr>
            <a:r>
              <a:rPr lang="en-US" sz="1372" dirty="0" err="1">
                <a:latin typeface="Segoe UI Semibold" panose="020B0702040204020203" pitchFamily="34" charset="0"/>
                <a:cs typeface="Segoe UI Semibold" panose="020B0702040204020203" pitchFamily="34" charset="0"/>
              </a:rPr>
              <a:t>kube</a:t>
            </a:r>
            <a:r>
              <a:rPr lang="en-US" sz="1372" dirty="0">
                <a:latin typeface="Segoe UI Semibold" panose="020B0702040204020203" pitchFamily="34" charset="0"/>
                <a:cs typeface="Segoe UI Semibold" panose="020B0702040204020203" pitchFamily="34" charset="0"/>
              </a:rPr>
              <a:t>-proxy</a:t>
            </a:r>
            <a:r>
              <a:rPr lang="en-US" sz="1372" dirty="0"/>
              <a:t>: a network proxy that runs on each node in a cluster</a:t>
            </a:r>
          </a:p>
          <a:p>
            <a:pPr marL="537832" lvl="2" indent="-268916">
              <a:spcAft>
                <a:spcPts val="294"/>
              </a:spcAft>
              <a:buFont typeface="Arial" panose="020B0604020202020204" pitchFamily="34" charset="0"/>
              <a:buChar char="•"/>
            </a:pPr>
            <a:r>
              <a:rPr lang="en-US" sz="1372" dirty="0" err="1">
                <a:latin typeface="Segoe UI Semibold" panose="020B0702040204020203" pitchFamily="34" charset="0"/>
                <a:cs typeface="Segoe UI Semibold" panose="020B0702040204020203" pitchFamily="34" charset="0"/>
              </a:rPr>
              <a:t>kubelet</a:t>
            </a:r>
            <a:r>
              <a:rPr lang="en-US" sz="1372" dirty="0"/>
              <a:t>: agent that runs on each node in a cluster; ensures containers are running in a pod</a:t>
            </a:r>
          </a:p>
          <a:p>
            <a:pPr marL="537832" lvl="2" indent="-268916">
              <a:spcAft>
                <a:spcPts val="294"/>
              </a:spcAft>
              <a:buFont typeface="Arial" panose="020B0604020202020204" pitchFamily="34" charset="0"/>
              <a:buChar char="•"/>
            </a:pPr>
            <a:r>
              <a:rPr lang="en-US" sz="1372" dirty="0">
                <a:latin typeface="Segoe UI Semibold" panose="020B0702040204020203" pitchFamily="34" charset="0"/>
                <a:cs typeface="Segoe UI Semibold" panose="020B0702040204020203" pitchFamily="34" charset="0"/>
              </a:rPr>
              <a:t>Containers</a:t>
            </a:r>
            <a:r>
              <a:rPr lang="en-US" sz="1372" dirty="0"/>
              <a:t>: software responsible for running containers</a:t>
            </a:r>
          </a:p>
        </p:txBody>
      </p:sp>
      <p:grpSp>
        <p:nvGrpSpPr>
          <p:cNvPr id="5" name="Group 4" descr="Kubernetes visual diagram with sub-components and relationships">
            <a:extLst>
              <a:ext uri="{FF2B5EF4-FFF2-40B4-BE49-F238E27FC236}">
                <a16:creationId xmlns:a16="http://schemas.microsoft.com/office/drawing/2014/main" id="{9C35B254-3771-4AB9-B92A-3925BF985FF9}"/>
              </a:ext>
            </a:extLst>
          </p:cNvPr>
          <p:cNvGrpSpPr/>
          <p:nvPr/>
        </p:nvGrpSpPr>
        <p:grpSpPr>
          <a:xfrm>
            <a:off x="4934172" y="1126033"/>
            <a:ext cx="6808358" cy="5558586"/>
            <a:chOff x="5033112" y="1148115"/>
            <a:chExt cx="6944880" cy="5670047"/>
          </a:xfrm>
        </p:grpSpPr>
        <p:grpSp>
          <p:nvGrpSpPr>
            <p:cNvPr id="2" name="Group 1">
              <a:extLst>
                <a:ext uri="{FF2B5EF4-FFF2-40B4-BE49-F238E27FC236}">
                  <a16:creationId xmlns:a16="http://schemas.microsoft.com/office/drawing/2014/main" id="{B153D80A-9E62-4CBC-9CB3-B5C24F021366}"/>
                </a:ext>
              </a:extLst>
            </p:cNvPr>
            <p:cNvGrpSpPr/>
            <p:nvPr/>
          </p:nvGrpSpPr>
          <p:grpSpPr>
            <a:xfrm>
              <a:off x="5033112" y="1148115"/>
              <a:ext cx="6944880" cy="5670047"/>
              <a:chOff x="5033112" y="1148115"/>
              <a:chExt cx="6944880" cy="5670047"/>
            </a:xfrm>
          </p:grpSpPr>
          <p:sp>
            <p:nvSpPr>
              <p:cNvPr id="28" name="Rectangle 27">
                <a:extLst>
                  <a:ext uri="{FF2B5EF4-FFF2-40B4-BE49-F238E27FC236}">
                    <a16:creationId xmlns:a16="http://schemas.microsoft.com/office/drawing/2014/main" id="{16EEC901-48CD-4052-B5A2-48CF95F7EA01}"/>
                  </a:ext>
                </a:extLst>
              </p:cNvPr>
              <p:cNvSpPr/>
              <p:nvPr/>
            </p:nvSpPr>
            <p:spPr bwMode="auto">
              <a:xfrm>
                <a:off x="8056033" y="1528505"/>
                <a:ext cx="2967566" cy="5289657"/>
              </a:xfrm>
              <a:prstGeom prst="rect">
                <a:avLst/>
              </a:prstGeom>
              <a:solidFill>
                <a:srgbClr val="D9EB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29" name="Rectangle 28">
                <a:extLst>
                  <a:ext uri="{FF2B5EF4-FFF2-40B4-BE49-F238E27FC236}">
                    <a16:creationId xmlns:a16="http://schemas.microsoft.com/office/drawing/2014/main" id="{C8ED12F0-365A-4E17-B103-13BA283C9008}"/>
                  </a:ext>
                </a:extLst>
              </p:cNvPr>
              <p:cNvSpPr/>
              <p:nvPr/>
            </p:nvSpPr>
            <p:spPr bwMode="auto">
              <a:xfrm>
                <a:off x="7975600" y="1435372"/>
                <a:ext cx="2967566" cy="5289657"/>
              </a:xfrm>
              <a:prstGeom prst="rect">
                <a:avLst/>
              </a:prstGeom>
              <a:solidFill>
                <a:srgbClr val="D9EB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31" name="Rectangle 30">
                <a:extLst>
                  <a:ext uri="{FF2B5EF4-FFF2-40B4-BE49-F238E27FC236}">
                    <a16:creationId xmlns:a16="http://schemas.microsoft.com/office/drawing/2014/main" id="{AF2C0991-D271-4038-A94E-0248EB4E3DDB}"/>
                  </a:ext>
                </a:extLst>
              </p:cNvPr>
              <p:cNvSpPr/>
              <p:nvPr/>
            </p:nvSpPr>
            <p:spPr bwMode="auto">
              <a:xfrm>
                <a:off x="7895168" y="1342239"/>
                <a:ext cx="2967566" cy="5289657"/>
              </a:xfrm>
              <a:prstGeom prst="rect">
                <a:avLst/>
              </a:prstGeom>
              <a:solidFill>
                <a:srgbClr val="D9EB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33" name="Rectangle: Rounded Corners 32">
                <a:extLst>
                  <a:ext uri="{FF2B5EF4-FFF2-40B4-BE49-F238E27FC236}">
                    <a16:creationId xmlns:a16="http://schemas.microsoft.com/office/drawing/2014/main" id="{65E834C2-BC38-4572-889E-DC5600376F78}"/>
                  </a:ext>
                </a:extLst>
              </p:cNvPr>
              <p:cNvSpPr/>
              <p:nvPr/>
            </p:nvSpPr>
            <p:spPr bwMode="auto">
              <a:xfrm>
                <a:off x="5033112" y="2739485"/>
                <a:ext cx="2377440" cy="2377440"/>
              </a:xfrm>
              <a:prstGeom prst="roundRect">
                <a:avLst>
                  <a:gd name="adj" fmla="val 3125"/>
                </a:avLst>
              </a:prstGeom>
              <a:solidFill>
                <a:schemeClr val="bg2"/>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grpSp>
            <p:nvGrpSpPr>
              <p:cNvPr id="34" name="Group 33">
                <a:extLst>
                  <a:ext uri="{FF2B5EF4-FFF2-40B4-BE49-F238E27FC236}">
                    <a16:creationId xmlns:a16="http://schemas.microsoft.com/office/drawing/2014/main" id="{96281F1F-747E-487D-A4AE-610362EC3224}"/>
                  </a:ext>
                </a:extLst>
              </p:cNvPr>
              <p:cNvGrpSpPr/>
              <p:nvPr/>
            </p:nvGrpSpPr>
            <p:grpSpPr>
              <a:xfrm>
                <a:off x="5134489" y="2837981"/>
                <a:ext cx="492078" cy="464891"/>
                <a:chOff x="5603827" y="1684376"/>
                <a:chExt cx="508410" cy="480321"/>
              </a:xfrm>
              <a:solidFill>
                <a:srgbClr val="DAEBF9"/>
              </a:solidFill>
            </p:grpSpPr>
            <p:sp>
              <p:nvSpPr>
                <p:cNvPr id="35" name="Freeform: Shape 34">
                  <a:extLst>
                    <a:ext uri="{FF2B5EF4-FFF2-40B4-BE49-F238E27FC236}">
                      <a16:creationId xmlns:a16="http://schemas.microsoft.com/office/drawing/2014/main" id="{8413291B-7441-46D3-AB99-47870FE9E26B}"/>
                    </a:ext>
                  </a:extLst>
                </p:cNvPr>
                <p:cNvSpPr/>
                <p:nvPr/>
              </p:nvSpPr>
              <p:spPr>
                <a:xfrm>
                  <a:off x="5691268" y="1684376"/>
                  <a:ext cx="144272" cy="1581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36" name="Freeform: Shape 35">
                  <a:extLst>
                    <a:ext uri="{FF2B5EF4-FFF2-40B4-BE49-F238E27FC236}">
                      <a16:creationId xmlns:a16="http://schemas.microsoft.com/office/drawing/2014/main" id="{362498C4-3CDB-43AF-AC31-8E655B08F17E}"/>
                    </a:ext>
                  </a:extLst>
                </p:cNvPr>
                <p:cNvSpPr/>
                <p:nvPr/>
              </p:nvSpPr>
              <p:spPr>
                <a:xfrm>
                  <a:off x="5880522" y="1684376"/>
                  <a:ext cx="144272" cy="1581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37" name="Freeform: Shape 36">
                  <a:extLst>
                    <a:ext uri="{FF2B5EF4-FFF2-40B4-BE49-F238E27FC236}">
                      <a16:creationId xmlns:a16="http://schemas.microsoft.com/office/drawing/2014/main" id="{E656CF2B-9268-42DF-8263-ABC119CC7D01}"/>
                    </a:ext>
                  </a:extLst>
                </p:cNvPr>
                <p:cNvSpPr/>
                <p:nvPr/>
              </p:nvSpPr>
              <p:spPr>
                <a:xfrm>
                  <a:off x="5603827" y="1845481"/>
                  <a:ext cx="144272" cy="1581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38" name="Freeform: Shape 37">
                  <a:extLst>
                    <a:ext uri="{FF2B5EF4-FFF2-40B4-BE49-F238E27FC236}">
                      <a16:creationId xmlns:a16="http://schemas.microsoft.com/office/drawing/2014/main" id="{27C95101-1D6C-402E-B4EA-90ED31A3472B}"/>
                    </a:ext>
                  </a:extLst>
                </p:cNvPr>
                <p:cNvSpPr/>
                <p:nvPr/>
              </p:nvSpPr>
              <p:spPr>
                <a:xfrm>
                  <a:off x="5775158" y="1843487"/>
                  <a:ext cx="144272" cy="1581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39" name="Freeform: Shape 38">
                  <a:extLst>
                    <a:ext uri="{FF2B5EF4-FFF2-40B4-BE49-F238E27FC236}">
                      <a16:creationId xmlns:a16="http://schemas.microsoft.com/office/drawing/2014/main" id="{F9F985B2-D3A0-4AA9-BBC0-40E5A30D5A40}"/>
                    </a:ext>
                  </a:extLst>
                </p:cNvPr>
                <p:cNvSpPr/>
                <p:nvPr/>
              </p:nvSpPr>
              <p:spPr>
                <a:xfrm>
                  <a:off x="5967965" y="1845481"/>
                  <a:ext cx="144272" cy="1581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40" name="Freeform: Shape 39">
                  <a:extLst>
                    <a:ext uri="{FF2B5EF4-FFF2-40B4-BE49-F238E27FC236}">
                      <a16:creationId xmlns:a16="http://schemas.microsoft.com/office/drawing/2014/main" id="{F02D7C59-48B5-4828-BC5A-00328F696B66}"/>
                    </a:ext>
                  </a:extLst>
                </p:cNvPr>
                <p:cNvSpPr/>
                <p:nvPr/>
              </p:nvSpPr>
              <p:spPr>
                <a:xfrm>
                  <a:off x="5691268" y="2006587"/>
                  <a:ext cx="144272" cy="1581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41" name="Freeform: Shape 40">
                  <a:extLst>
                    <a:ext uri="{FF2B5EF4-FFF2-40B4-BE49-F238E27FC236}">
                      <a16:creationId xmlns:a16="http://schemas.microsoft.com/office/drawing/2014/main" id="{751B4B1B-CAE8-446F-99E3-7989D824100B}"/>
                    </a:ext>
                  </a:extLst>
                </p:cNvPr>
                <p:cNvSpPr/>
                <p:nvPr/>
              </p:nvSpPr>
              <p:spPr>
                <a:xfrm>
                  <a:off x="5880522" y="2006587"/>
                  <a:ext cx="144272" cy="1581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43" name="Group 42">
                <a:extLst>
                  <a:ext uri="{FF2B5EF4-FFF2-40B4-BE49-F238E27FC236}">
                    <a16:creationId xmlns:a16="http://schemas.microsoft.com/office/drawing/2014/main" id="{9CAAEAF4-939D-471F-AD5B-C4C84DC42BC8}"/>
                  </a:ext>
                </a:extLst>
              </p:cNvPr>
              <p:cNvGrpSpPr/>
              <p:nvPr/>
            </p:nvGrpSpPr>
            <p:grpSpPr>
              <a:xfrm>
                <a:off x="5914133" y="2950352"/>
                <a:ext cx="601487" cy="703174"/>
                <a:chOff x="5557289" y="2951566"/>
                <a:chExt cx="601487" cy="703174"/>
              </a:xfrm>
            </p:grpSpPr>
            <p:sp>
              <p:nvSpPr>
                <p:cNvPr id="44" name="Title 1">
                  <a:extLst>
                    <a:ext uri="{FF2B5EF4-FFF2-40B4-BE49-F238E27FC236}">
                      <a16:creationId xmlns:a16="http://schemas.microsoft.com/office/drawing/2014/main" id="{754B5308-A27E-45DB-944F-3B6C56CFB9A1}"/>
                    </a:ext>
                  </a:extLst>
                </p:cNvPr>
                <p:cNvSpPr txBox="1">
                  <a:spLocks/>
                </p:cNvSpPr>
                <p:nvPr/>
              </p:nvSpPr>
              <p:spPr>
                <a:xfrm>
                  <a:off x="5557289" y="295156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dirty="0" err="1">
                      <a:solidFill>
                        <a:srgbClr val="3C3C41"/>
                      </a:solidFill>
                      <a:latin typeface="Segoe UI Semibold" panose="020B0702040204020203" pitchFamily="34" charset="0"/>
                      <a:cs typeface="Segoe UI Semibold" panose="020B0702040204020203" pitchFamily="34" charset="0"/>
                    </a:rPr>
                    <a:t>api</a:t>
                  </a:r>
                  <a:r>
                    <a:rPr lang="en-US" sz="784" spc="0" dirty="0">
                      <a:solidFill>
                        <a:srgbClr val="3C3C41"/>
                      </a:solidFill>
                      <a:latin typeface="Segoe UI Semibold" panose="020B0702040204020203" pitchFamily="34" charset="0"/>
                      <a:cs typeface="Segoe UI Semibold" panose="020B0702040204020203" pitchFamily="34" charset="0"/>
                    </a:rPr>
                    <a:t>-server</a:t>
                  </a:r>
                </a:p>
              </p:txBody>
            </p:sp>
            <p:sp>
              <p:nvSpPr>
                <p:cNvPr id="45" name="Rectangle: Rounded Corners 44">
                  <a:extLst>
                    <a:ext uri="{FF2B5EF4-FFF2-40B4-BE49-F238E27FC236}">
                      <a16:creationId xmlns:a16="http://schemas.microsoft.com/office/drawing/2014/main" id="{B1FA27BD-1717-420C-9F7D-FA1F20BC4585}"/>
                    </a:ext>
                  </a:extLst>
                </p:cNvPr>
                <p:cNvSpPr/>
                <p:nvPr/>
              </p:nvSpPr>
              <p:spPr bwMode="auto">
                <a:xfrm>
                  <a:off x="5591509" y="3121151"/>
                  <a:ext cx="533589" cy="533589"/>
                </a:xfrm>
                <a:prstGeom prst="roundRect">
                  <a:avLst>
                    <a:gd name="adj" fmla="val 3125"/>
                  </a:avLst>
                </a:prstGeom>
                <a:solidFill>
                  <a:schemeClr val="bg2"/>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52" name="plug" title="Icon of a power plug showing an A to B connection">
                  <a:extLst>
                    <a:ext uri="{FF2B5EF4-FFF2-40B4-BE49-F238E27FC236}">
                      <a16:creationId xmlns:a16="http://schemas.microsoft.com/office/drawing/2014/main" id="{272B2CD6-EC62-42D3-B124-6ECF9C9821C5}"/>
                    </a:ext>
                  </a:extLst>
                </p:cNvPr>
                <p:cNvSpPr>
                  <a:spLocks noChangeAspect="1" noEditPoints="1"/>
                </p:cNvSpPr>
                <p:nvPr/>
              </p:nvSpPr>
              <p:spPr bwMode="auto">
                <a:xfrm>
                  <a:off x="5704726" y="3242372"/>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solidFill>
                      <a:srgbClr val="3C3C41"/>
                    </a:solidFill>
                    <a:latin typeface="Segoe UI"/>
                  </a:endParaRPr>
                </a:p>
              </p:txBody>
            </p:sp>
          </p:grpSp>
          <p:sp>
            <p:nvSpPr>
              <p:cNvPr id="53" name="Title 1">
                <a:extLst>
                  <a:ext uri="{FF2B5EF4-FFF2-40B4-BE49-F238E27FC236}">
                    <a16:creationId xmlns:a16="http://schemas.microsoft.com/office/drawing/2014/main" id="{8DD66A4B-2080-4DA6-AE0C-EED20713BB74}"/>
                  </a:ext>
                </a:extLst>
              </p:cNvPr>
              <p:cNvSpPr txBox="1">
                <a:spLocks/>
              </p:cNvSpPr>
              <p:nvPr/>
            </p:nvSpPr>
            <p:spPr>
              <a:xfrm>
                <a:off x="5097461" y="4806933"/>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i="1" spc="0" dirty="0">
                    <a:solidFill>
                      <a:srgbClr val="3C3C41"/>
                    </a:solidFill>
                    <a:latin typeface="Segoe UI"/>
                    <a:cs typeface="Segoe UI Semibold" panose="020B0702040204020203" pitchFamily="34" charset="0"/>
                  </a:rPr>
                  <a:t>replication, namespace, </a:t>
                </a:r>
                <a:r>
                  <a:rPr lang="en-US" sz="784" i="1" spc="0" dirty="0" err="1">
                    <a:solidFill>
                      <a:srgbClr val="3C3C41"/>
                    </a:solidFill>
                    <a:latin typeface="Segoe UI"/>
                    <a:cs typeface="Segoe UI Semibold" panose="020B0702040204020203" pitchFamily="34" charset="0"/>
                  </a:rPr>
                  <a:t>serviceaccounts</a:t>
                </a:r>
                <a:r>
                  <a:rPr lang="en-US" sz="784" i="1" spc="0" dirty="0">
                    <a:solidFill>
                      <a:srgbClr val="3C3C41"/>
                    </a:solidFill>
                    <a:latin typeface="Segoe UI"/>
                    <a:cs typeface="Segoe UI Semibold" panose="020B0702040204020203" pitchFamily="34" charset="0"/>
                  </a:rPr>
                  <a:t>, etc.</a:t>
                </a:r>
              </a:p>
            </p:txBody>
          </p:sp>
          <p:grpSp>
            <p:nvGrpSpPr>
              <p:cNvPr id="54" name="Group 53">
                <a:extLst>
                  <a:ext uri="{FF2B5EF4-FFF2-40B4-BE49-F238E27FC236}">
                    <a16:creationId xmlns:a16="http://schemas.microsoft.com/office/drawing/2014/main" id="{9A56A757-6933-40F3-AC51-CEB39105E8F7}"/>
                  </a:ext>
                </a:extLst>
              </p:cNvPr>
              <p:cNvGrpSpPr/>
              <p:nvPr/>
            </p:nvGrpSpPr>
            <p:grpSpPr>
              <a:xfrm>
                <a:off x="5351673" y="3931792"/>
                <a:ext cx="601487" cy="826284"/>
                <a:chOff x="5351673" y="3989112"/>
                <a:chExt cx="601487" cy="826284"/>
              </a:xfrm>
            </p:grpSpPr>
            <p:sp>
              <p:nvSpPr>
                <p:cNvPr id="55" name="Title 1">
                  <a:extLst>
                    <a:ext uri="{FF2B5EF4-FFF2-40B4-BE49-F238E27FC236}">
                      <a16:creationId xmlns:a16="http://schemas.microsoft.com/office/drawing/2014/main" id="{4A63DFCF-ED71-4E69-ABFF-FD0C3FD36484}"/>
                    </a:ext>
                  </a:extLst>
                </p:cNvPr>
                <p:cNvSpPr txBox="1">
                  <a:spLocks/>
                </p:cNvSpPr>
                <p:nvPr/>
              </p:nvSpPr>
              <p:spPr>
                <a:xfrm>
                  <a:off x="5351673" y="3989112"/>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dirty="0">
                      <a:solidFill>
                        <a:srgbClr val="3C3C41"/>
                      </a:solidFill>
                      <a:latin typeface="Segoe UI Semibold" panose="020B0702040204020203" pitchFamily="34" charset="0"/>
                      <a:cs typeface="Segoe UI Semibold" panose="020B0702040204020203" pitchFamily="34" charset="0"/>
                    </a:rPr>
                    <a:t>controller-manager</a:t>
                  </a:r>
                </a:p>
              </p:txBody>
            </p:sp>
            <p:sp>
              <p:nvSpPr>
                <p:cNvPr id="57" name="Rectangle: Rounded Corners 56">
                  <a:extLst>
                    <a:ext uri="{FF2B5EF4-FFF2-40B4-BE49-F238E27FC236}">
                      <a16:creationId xmlns:a16="http://schemas.microsoft.com/office/drawing/2014/main" id="{0971CFA1-372D-4582-84F4-C5812A2A29EF}"/>
                    </a:ext>
                  </a:extLst>
                </p:cNvPr>
                <p:cNvSpPr/>
                <p:nvPr/>
              </p:nvSpPr>
              <p:spPr bwMode="auto">
                <a:xfrm>
                  <a:off x="5385893" y="4281807"/>
                  <a:ext cx="533589" cy="533589"/>
                </a:xfrm>
                <a:prstGeom prst="roundRect">
                  <a:avLst>
                    <a:gd name="adj" fmla="val 3125"/>
                  </a:avLst>
                </a:prstGeom>
                <a:solidFill>
                  <a:schemeClr val="bg2"/>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58" name="remote" title="Icon of a remote control">
                  <a:extLst>
                    <a:ext uri="{FF2B5EF4-FFF2-40B4-BE49-F238E27FC236}">
                      <a16:creationId xmlns:a16="http://schemas.microsoft.com/office/drawing/2014/main" id="{ED700E86-C97B-4E9A-9122-63489A16F3B8}"/>
                    </a:ext>
                  </a:extLst>
                </p:cNvPr>
                <p:cNvSpPr>
                  <a:spLocks noChangeAspect="1" noEditPoints="1"/>
                </p:cNvSpPr>
                <p:nvPr/>
              </p:nvSpPr>
              <p:spPr bwMode="auto">
                <a:xfrm>
                  <a:off x="5576275" y="4365721"/>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3C3C41"/>
                    </a:solidFill>
                    <a:latin typeface="Segoe UI"/>
                  </a:endParaRPr>
                </a:p>
              </p:txBody>
            </p:sp>
          </p:grpSp>
          <p:grpSp>
            <p:nvGrpSpPr>
              <p:cNvPr id="59" name="Group 58">
                <a:extLst>
                  <a:ext uri="{FF2B5EF4-FFF2-40B4-BE49-F238E27FC236}">
                    <a16:creationId xmlns:a16="http://schemas.microsoft.com/office/drawing/2014/main" id="{DAC52418-F7F6-444A-8483-2A6FB0AA679E}"/>
                  </a:ext>
                </a:extLst>
              </p:cNvPr>
              <p:cNvGrpSpPr/>
              <p:nvPr/>
            </p:nvGrpSpPr>
            <p:grpSpPr>
              <a:xfrm>
                <a:off x="6476592" y="4053712"/>
                <a:ext cx="601487" cy="703174"/>
                <a:chOff x="6119748" y="4054926"/>
                <a:chExt cx="601487" cy="703174"/>
              </a:xfrm>
              <a:solidFill>
                <a:schemeClr val="bg2"/>
              </a:solidFill>
            </p:grpSpPr>
            <p:sp>
              <p:nvSpPr>
                <p:cNvPr id="61" name="Title 1">
                  <a:extLst>
                    <a:ext uri="{FF2B5EF4-FFF2-40B4-BE49-F238E27FC236}">
                      <a16:creationId xmlns:a16="http://schemas.microsoft.com/office/drawing/2014/main" id="{CB9BFCE5-680E-46B0-B425-FC19F0ECAC4B}"/>
                    </a:ext>
                  </a:extLst>
                </p:cNvPr>
                <p:cNvSpPr txBox="1">
                  <a:spLocks/>
                </p:cNvSpPr>
                <p:nvPr/>
              </p:nvSpPr>
              <p:spPr>
                <a:xfrm>
                  <a:off x="6119748" y="4054926"/>
                  <a:ext cx="601487" cy="123111"/>
                </a:xfrm>
                <a:prstGeom prst="rect">
                  <a:avLst/>
                </a:prstGeom>
                <a:grp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dirty="0">
                      <a:solidFill>
                        <a:srgbClr val="3C3C41"/>
                      </a:solidFill>
                      <a:latin typeface="Segoe UI Semibold" panose="020B0702040204020203" pitchFamily="34" charset="0"/>
                      <a:cs typeface="Segoe UI Semibold" panose="020B0702040204020203" pitchFamily="34" charset="0"/>
                    </a:rPr>
                    <a:t>scheduler</a:t>
                  </a:r>
                </a:p>
              </p:txBody>
            </p:sp>
            <p:sp>
              <p:nvSpPr>
                <p:cNvPr id="62" name="Rectangle: Rounded Corners 61">
                  <a:extLst>
                    <a:ext uri="{FF2B5EF4-FFF2-40B4-BE49-F238E27FC236}">
                      <a16:creationId xmlns:a16="http://schemas.microsoft.com/office/drawing/2014/main" id="{18C02CF3-44D3-4B56-B02F-05AD68F7F69D}"/>
                    </a:ext>
                  </a:extLst>
                </p:cNvPr>
                <p:cNvSpPr/>
                <p:nvPr/>
              </p:nvSpPr>
              <p:spPr bwMode="auto">
                <a:xfrm>
                  <a:off x="6153968" y="4224511"/>
                  <a:ext cx="533589" cy="533589"/>
                </a:xfrm>
                <a:prstGeom prst="roundRect">
                  <a:avLst>
                    <a:gd name="adj" fmla="val 3125"/>
                  </a:avLst>
                </a:prstGeom>
                <a:grp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64" name="Calendar" title="Icon of a calendar">
                  <a:extLst>
                    <a:ext uri="{FF2B5EF4-FFF2-40B4-BE49-F238E27FC236}">
                      <a16:creationId xmlns:a16="http://schemas.microsoft.com/office/drawing/2014/main" id="{3B91EAFE-16C1-49A7-A8FF-D57E30D04B9F}"/>
                    </a:ext>
                  </a:extLst>
                </p:cNvPr>
                <p:cNvSpPr>
                  <a:spLocks noChangeAspect="1" noEditPoints="1"/>
                </p:cNvSpPr>
                <p:nvPr/>
              </p:nvSpPr>
              <p:spPr bwMode="auto">
                <a:xfrm>
                  <a:off x="6256749" y="4334148"/>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grp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3C3C41"/>
                    </a:solidFill>
                    <a:latin typeface="Segoe UI"/>
                  </a:endParaRPr>
                </a:p>
              </p:txBody>
            </p:sp>
          </p:grpSp>
          <p:cxnSp>
            <p:nvCxnSpPr>
              <p:cNvPr id="65" name="Straight Arrow Connector 64">
                <a:extLst>
                  <a:ext uri="{FF2B5EF4-FFF2-40B4-BE49-F238E27FC236}">
                    <a16:creationId xmlns:a16="http://schemas.microsoft.com/office/drawing/2014/main" id="{646A4A30-CE54-469B-A416-CE070372E81B}"/>
                  </a:ext>
                </a:extLst>
              </p:cNvPr>
              <p:cNvCxnSpPr>
                <a:cxnSpLocks/>
                <a:stCxn id="152" idx="2"/>
                <a:endCxn id="44" idx="0"/>
              </p:cNvCxnSpPr>
              <p:nvPr/>
            </p:nvCxnSpPr>
            <p:spPr>
              <a:xfrm>
                <a:off x="6212293" y="2153708"/>
                <a:ext cx="2584" cy="79664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26BBA5C-D72B-4C92-A6F5-DB750A5C86EF}"/>
                  </a:ext>
                </a:extLst>
              </p:cNvPr>
              <p:cNvCxnSpPr>
                <a:stCxn id="57" idx="3"/>
                <a:endCxn id="45" idx="2"/>
              </p:cNvCxnSpPr>
              <p:nvPr/>
            </p:nvCxnSpPr>
            <p:spPr>
              <a:xfrm flipV="1">
                <a:off x="5919482" y="3653526"/>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32DCB14D-36C2-40C9-83EF-4C606D4EC74D}"/>
                  </a:ext>
                </a:extLst>
              </p:cNvPr>
              <p:cNvCxnSpPr>
                <a:cxnSpLocks/>
                <a:stCxn id="62" idx="1"/>
                <a:endCxn id="45" idx="2"/>
              </p:cNvCxnSpPr>
              <p:nvPr/>
            </p:nvCxnSpPr>
            <p:spPr>
              <a:xfrm rot="10800000">
                <a:off x="6327932" y="3653526"/>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18D376B8-4B22-42DD-8FF7-43C4611BB96E}"/>
                  </a:ext>
                </a:extLst>
              </p:cNvPr>
              <p:cNvSpPr/>
              <p:nvPr/>
            </p:nvSpPr>
            <p:spPr bwMode="auto">
              <a:xfrm>
                <a:off x="6517504" y="5093572"/>
                <a:ext cx="533589" cy="533589"/>
              </a:xfrm>
              <a:prstGeom prst="roundRect">
                <a:avLst>
                  <a:gd name="adj" fmla="val 3125"/>
                </a:avLst>
              </a:prstGeom>
              <a:solidFill>
                <a:schemeClr val="bg1">
                  <a:alpha val="1000"/>
                </a:schemeClr>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70" name="Rectangle: Rounded Corners 69">
                <a:extLst>
                  <a:ext uri="{FF2B5EF4-FFF2-40B4-BE49-F238E27FC236}">
                    <a16:creationId xmlns:a16="http://schemas.microsoft.com/office/drawing/2014/main" id="{D885360E-9F0A-454D-A28C-EBC812A4FC6C}"/>
                  </a:ext>
                </a:extLst>
              </p:cNvPr>
              <p:cNvSpPr/>
              <p:nvPr/>
            </p:nvSpPr>
            <p:spPr bwMode="auto">
              <a:xfrm>
                <a:off x="6519122" y="5095190"/>
                <a:ext cx="530352" cy="530352"/>
              </a:xfrm>
              <a:prstGeom prst="roundRect">
                <a:avLst>
                  <a:gd name="adj" fmla="val 4203"/>
                </a:avLst>
              </a:prstGeom>
              <a:solidFill>
                <a:schemeClr val="bg2"/>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Database_EFC7" title="Icon of a cylinder">
                <a:extLst>
                  <a:ext uri="{FF2B5EF4-FFF2-40B4-BE49-F238E27FC236}">
                    <a16:creationId xmlns:a16="http://schemas.microsoft.com/office/drawing/2014/main" id="{C9DD535A-D45C-442F-9737-06651C8B4D40}"/>
                  </a:ext>
                </a:extLst>
              </p:cNvPr>
              <p:cNvSpPr>
                <a:spLocks noChangeAspect="1" noEditPoints="1"/>
              </p:cNvSpPr>
              <p:nvPr/>
            </p:nvSpPr>
            <p:spPr bwMode="auto">
              <a:xfrm>
                <a:off x="6663197" y="5202954"/>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73" name="Title 1">
                <a:extLst>
                  <a:ext uri="{FF2B5EF4-FFF2-40B4-BE49-F238E27FC236}">
                    <a16:creationId xmlns:a16="http://schemas.microsoft.com/office/drawing/2014/main" id="{264F94B2-7E09-4593-8BE3-BE0F818ACB42}"/>
                  </a:ext>
                </a:extLst>
              </p:cNvPr>
              <p:cNvSpPr txBox="1">
                <a:spLocks/>
              </p:cNvSpPr>
              <p:nvPr/>
            </p:nvSpPr>
            <p:spPr>
              <a:xfrm>
                <a:off x="6601979" y="4925576"/>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dirty="0" err="1">
                    <a:solidFill>
                      <a:srgbClr val="3C3C41"/>
                    </a:solidFill>
                    <a:latin typeface="Segoe UI Semibold" panose="020B0702040204020203" pitchFamily="34" charset="0"/>
                    <a:cs typeface="Segoe UI Semibold" panose="020B0702040204020203" pitchFamily="34" charset="0"/>
                  </a:rPr>
                  <a:t>etcd</a:t>
                </a:r>
                <a:endParaRPr lang="en-US" sz="784" spc="0" dirty="0">
                  <a:solidFill>
                    <a:srgbClr val="3C3C41"/>
                  </a:solidFill>
                  <a:latin typeface="Segoe UI Semibold" panose="020B0702040204020203" pitchFamily="34" charset="0"/>
                  <a:cs typeface="Segoe UI Semibold" panose="020B0702040204020203" pitchFamily="34" charset="0"/>
                </a:endParaRPr>
              </a:p>
            </p:txBody>
          </p:sp>
          <p:sp>
            <p:nvSpPr>
              <p:cNvPr id="74" name="Rectangle: Rounded Corners 73">
                <a:extLst>
                  <a:ext uri="{FF2B5EF4-FFF2-40B4-BE49-F238E27FC236}">
                    <a16:creationId xmlns:a16="http://schemas.microsoft.com/office/drawing/2014/main" id="{F357CEDC-F5C6-4DCA-A34F-6DD118D57CE0}"/>
                  </a:ext>
                </a:extLst>
              </p:cNvPr>
              <p:cNvSpPr/>
              <p:nvPr/>
            </p:nvSpPr>
            <p:spPr bwMode="auto">
              <a:xfrm>
                <a:off x="6791829" y="5331408"/>
                <a:ext cx="533589" cy="533589"/>
              </a:xfrm>
              <a:prstGeom prst="roundRect">
                <a:avLst>
                  <a:gd name="adj" fmla="val 3125"/>
                </a:avLst>
              </a:prstGeom>
              <a:solidFill>
                <a:schemeClr val="bg1">
                  <a:alpha val="1000"/>
                </a:schemeClr>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75" name="Rectangle: Rounded Corners 74">
                <a:extLst>
                  <a:ext uri="{FF2B5EF4-FFF2-40B4-BE49-F238E27FC236}">
                    <a16:creationId xmlns:a16="http://schemas.microsoft.com/office/drawing/2014/main" id="{54F51D0F-05AF-46BE-8857-5DBE47678B3A}"/>
                  </a:ext>
                </a:extLst>
              </p:cNvPr>
              <p:cNvSpPr/>
              <p:nvPr/>
            </p:nvSpPr>
            <p:spPr bwMode="auto">
              <a:xfrm>
                <a:off x="6793447" y="5333026"/>
                <a:ext cx="530352" cy="530352"/>
              </a:xfrm>
              <a:prstGeom prst="roundRect">
                <a:avLst>
                  <a:gd name="adj" fmla="val 4203"/>
                </a:avLst>
              </a:prstGeom>
              <a:solidFill>
                <a:schemeClr val="bg2"/>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Database_EFC7" title="Icon of a cylinder">
                <a:extLst>
                  <a:ext uri="{FF2B5EF4-FFF2-40B4-BE49-F238E27FC236}">
                    <a16:creationId xmlns:a16="http://schemas.microsoft.com/office/drawing/2014/main" id="{34E4D6B2-E31A-4098-A132-F68EA9A78F61}"/>
                  </a:ext>
                </a:extLst>
              </p:cNvPr>
              <p:cNvSpPr>
                <a:spLocks noChangeAspect="1" noEditPoints="1"/>
              </p:cNvSpPr>
              <p:nvPr/>
            </p:nvSpPr>
            <p:spPr bwMode="auto">
              <a:xfrm>
                <a:off x="6937522" y="544079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85" name="Rectangle: Rounded Corners 84">
                <a:extLst>
                  <a:ext uri="{FF2B5EF4-FFF2-40B4-BE49-F238E27FC236}">
                    <a16:creationId xmlns:a16="http://schemas.microsoft.com/office/drawing/2014/main" id="{56E7914D-B954-45DF-B5DA-2994BEBAA1BA}"/>
                  </a:ext>
                </a:extLst>
              </p:cNvPr>
              <p:cNvSpPr/>
              <p:nvPr/>
            </p:nvSpPr>
            <p:spPr bwMode="auto">
              <a:xfrm>
                <a:off x="7066154" y="5569243"/>
                <a:ext cx="533589" cy="533589"/>
              </a:xfrm>
              <a:prstGeom prst="roundRect">
                <a:avLst>
                  <a:gd name="adj" fmla="val 3125"/>
                </a:avLst>
              </a:prstGeom>
              <a:solidFill>
                <a:schemeClr val="bg2">
                  <a:alpha val="1000"/>
                </a:schemeClr>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86" name="Rectangle: Rounded Corners 85">
                <a:extLst>
                  <a:ext uri="{FF2B5EF4-FFF2-40B4-BE49-F238E27FC236}">
                    <a16:creationId xmlns:a16="http://schemas.microsoft.com/office/drawing/2014/main" id="{60B60CF1-F152-4039-9E5F-EF9D52812530}"/>
                  </a:ext>
                </a:extLst>
              </p:cNvPr>
              <p:cNvSpPr/>
              <p:nvPr/>
            </p:nvSpPr>
            <p:spPr bwMode="auto">
              <a:xfrm>
                <a:off x="7067772" y="5570861"/>
                <a:ext cx="530352" cy="530352"/>
              </a:xfrm>
              <a:prstGeom prst="roundRect">
                <a:avLst>
                  <a:gd name="adj" fmla="val 4203"/>
                </a:avLst>
              </a:prstGeom>
              <a:solidFill>
                <a:schemeClr val="bg2"/>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Database_EFC7" title="Icon of a cylinder">
                <a:extLst>
                  <a:ext uri="{FF2B5EF4-FFF2-40B4-BE49-F238E27FC236}">
                    <a16:creationId xmlns:a16="http://schemas.microsoft.com/office/drawing/2014/main" id="{415E310C-8B48-4CF0-94AF-B9FC4004EEA6}"/>
                  </a:ext>
                </a:extLst>
              </p:cNvPr>
              <p:cNvSpPr>
                <a:spLocks noChangeAspect="1" noEditPoints="1"/>
              </p:cNvSpPr>
              <p:nvPr/>
            </p:nvSpPr>
            <p:spPr bwMode="auto">
              <a:xfrm>
                <a:off x="7211847" y="5678625"/>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cxnSp>
            <p:nvCxnSpPr>
              <p:cNvPr id="88" name="Connector: Elbow 87">
                <a:extLst>
                  <a:ext uri="{FF2B5EF4-FFF2-40B4-BE49-F238E27FC236}">
                    <a16:creationId xmlns:a16="http://schemas.microsoft.com/office/drawing/2014/main" id="{88D4751F-40A3-41D0-AFAB-8C15F3BE3D4B}"/>
                  </a:ext>
                </a:extLst>
              </p:cNvPr>
              <p:cNvCxnSpPr>
                <a:stCxn id="45" idx="3"/>
                <a:endCxn id="74" idx="0"/>
              </p:cNvCxnSpPr>
              <p:nvPr/>
            </p:nvCxnSpPr>
            <p:spPr>
              <a:xfrm>
                <a:off x="6481942" y="3386732"/>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9" name="Title 1">
                <a:extLst>
                  <a:ext uri="{FF2B5EF4-FFF2-40B4-BE49-F238E27FC236}">
                    <a16:creationId xmlns:a16="http://schemas.microsoft.com/office/drawing/2014/main" id="{CE1A15C4-7634-456C-85C6-F4591048590D}"/>
                  </a:ext>
                </a:extLst>
              </p:cNvPr>
              <p:cNvSpPr txBox="1">
                <a:spLocks/>
              </p:cNvSpPr>
              <p:nvPr/>
            </p:nvSpPr>
            <p:spPr>
              <a:xfrm>
                <a:off x="5033113" y="254316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dirty="0">
                    <a:solidFill>
                      <a:srgbClr val="3C3C41"/>
                    </a:solidFill>
                    <a:latin typeface="Segoe UI Semibold" panose="020B0702040204020203" pitchFamily="34" charset="0"/>
                    <a:cs typeface="Segoe UI Semibold" panose="020B0702040204020203" pitchFamily="34" charset="0"/>
                  </a:rPr>
                  <a:t>Control plane</a:t>
                </a:r>
              </a:p>
            </p:txBody>
          </p:sp>
          <p:sp>
            <p:nvSpPr>
              <p:cNvPr id="90" name="Rectangle: Rounded Corners 89">
                <a:extLst>
                  <a:ext uri="{FF2B5EF4-FFF2-40B4-BE49-F238E27FC236}">
                    <a16:creationId xmlns:a16="http://schemas.microsoft.com/office/drawing/2014/main" id="{AF551786-40EA-4AF8-9D65-2764128BB1AF}"/>
                  </a:ext>
                </a:extLst>
              </p:cNvPr>
              <p:cNvSpPr/>
              <p:nvPr/>
            </p:nvSpPr>
            <p:spPr bwMode="auto">
              <a:xfrm>
                <a:off x="8097891" y="1581259"/>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91" name="Title 1">
                <a:extLst>
                  <a:ext uri="{FF2B5EF4-FFF2-40B4-BE49-F238E27FC236}">
                    <a16:creationId xmlns:a16="http://schemas.microsoft.com/office/drawing/2014/main" id="{8D22B1A5-011D-4C68-8871-D1F786DA1826}"/>
                  </a:ext>
                </a:extLst>
              </p:cNvPr>
              <p:cNvSpPr txBox="1">
                <a:spLocks/>
              </p:cNvSpPr>
              <p:nvPr/>
            </p:nvSpPr>
            <p:spPr>
              <a:xfrm>
                <a:off x="8097891" y="1384943"/>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dirty="0">
                    <a:solidFill>
                      <a:srgbClr val="3C3C41"/>
                    </a:solidFill>
                    <a:latin typeface="Segoe UI Semibold" panose="020B0702040204020203" pitchFamily="34" charset="0"/>
                    <a:cs typeface="Segoe UI Semibold" panose="020B0702040204020203" pitchFamily="34" charset="0"/>
                  </a:rPr>
                  <a:t>Agent node</a:t>
                </a:r>
              </a:p>
            </p:txBody>
          </p:sp>
          <p:grpSp>
            <p:nvGrpSpPr>
              <p:cNvPr id="92" name="Group 91">
                <a:extLst>
                  <a:ext uri="{FF2B5EF4-FFF2-40B4-BE49-F238E27FC236}">
                    <a16:creationId xmlns:a16="http://schemas.microsoft.com/office/drawing/2014/main" id="{56E96E04-D601-43D5-8E3E-C0B6DC2A72EB}"/>
                  </a:ext>
                </a:extLst>
              </p:cNvPr>
              <p:cNvGrpSpPr/>
              <p:nvPr/>
            </p:nvGrpSpPr>
            <p:grpSpPr>
              <a:xfrm>
                <a:off x="9581140" y="1674203"/>
                <a:ext cx="601487" cy="703174"/>
                <a:chOff x="9224296" y="1534747"/>
                <a:chExt cx="601487" cy="703174"/>
              </a:xfrm>
            </p:grpSpPr>
            <p:sp>
              <p:nvSpPr>
                <p:cNvPr id="93" name="Rectangle: Rounded Corners 92">
                  <a:extLst>
                    <a:ext uri="{FF2B5EF4-FFF2-40B4-BE49-F238E27FC236}">
                      <a16:creationId xmlns:a16="http://schemas.microsoft.com/office/drawing/2014/main" id="{C270B38F-A301-4537-BF6E-EBE446DA1564}"/>
                    </a:ext>
                  </a:extLst>
                </p:cNvPr>
                <p:cNvSpPr/>
                <p:nvPr/>
              </p:nvSpPr>
              <p:spPr bwMode="auto">
                <a:xfrm>
                  <a:off x="9258516" y="1704332"/>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94" name="Move_E7C2" title="Icon of four arrows pointing away from eachother">
                  <a:extLst>
                    <a:ext uri="{FF2B5EF4-FFF2-40B4-BE49-F238E27FC236}">
                      <a16:creationId xmlns:a16="http://schemas.microsoft.com/office/drawing/2014/main" id="{F264143D-AC33-4B2C-B92D-D137E65EEA2D}"/>
                    </a:ext>
                  </a:extLst>
                </p:cNvPr>
                <p:cNvSpPr>
                  <a:spLocks noChangeAspect="1" noEditPoints="1"/>
                </p:cNvSpPr>
                <p:nvPr/>
              </p:nvSpPr>
              <p:spPr bwMode="auto">
                <a:xfrm>
                  <a:off x="9362221" y="1807997"/>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a:solidFill>
                      <a:srgbClr val="3C3C41"/>
                    </a:solidFill>
                    <a:latin typeface="Segoe UI"/>
                  </a:endParaRPr>
                </a:p>
              </p:txBody>
            </p:sp>
            <p:sp>
              <p:nvSpPr>
                <p:cNvPr id="95" name="Title 1">
                  <a:extLst>
                    <a:ext uri="{FF2B5EF4-FFF2-40B4-BE49-F238E27FC236}">
                      <a16:creationId xmlns:a16="http://schemas.microsoft.com/office/drawing/2014/main" id="{E707F59A-E104-4AB7-BFD2-1320B9164A1E}"/>
                    </a:ext>
                  </a:extLst>
                </p:cNvPr>
                <p:cNvSpPr txBox="1">
                  <a:spLocks/>
                </p:cNvSpPr>
                <p:nvPr/>
              </p:nvSpPr>
              <p:spPr>
                <a:xfrm>
                  <a:off x="9224296" y="153474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dirty="0" err="1">
                      <a:solidFill>
                        <a:srgbClr val="3C3C41"/>
                      </a:solidFill>
                      <a:latin typeface="Segoe UI Semibold" panose="020B0702040204020203" pitchFamily="34" charset="0"/>
                      <a:cs typeface="Segoe UI Semibold" panose="020B0702040204020203" pitchFamily="34" charset="0"/>
                    </a:rPr>
                    <a:t>kube</a:t>
                  </a:r>
                  <a:r>
                    <a:rPr lang="en-US" sz="784" spc="0" dirty="0">
                      <a:solidFill>
                        <a:srgbClr val="3C3C41"/>
                      </a:solidFill>
                      <a:latin typeface="Segoe UI Semibold" panose="020B0702040204020203" pitchFamily="34" charset="0"/>
                      <a:cs typeface="Segoe UI Semibold" panose="020B0702040204020203" pitchFamily="34" charset="0"/>
                    </a:rPr>
                    <a:t>-proxy</a:t>
                  </a:r>
                </a:p>
              </p:txBody>
            </p:sp>
          </p:grpSp>
          <p:grpSp>
            <p:nvGrpSpPr>
              <p:cNvPr id="96" name="Group 95">
                <a:extLst>
                  <a:ext uri="{FF2B5EF4-FFF2-40B4-BE49-F238E27FC236}">
                    <a16:creationId xmlns:a16="http://schemas.microsoft.com/office/drawing/2014/main" id="{2B99A4C0-A94E-4673-B5C1-9BAB23ED16FB}"/>
                  </a:ext>
                </a:extLst>
              </p:cNvPr>
              <p:cNvGrpSpPr/>
              <p:nvPr/>
            </p:nvGrpSpPr>
            <p:grpSpPr>
              <a:xfrm>
                <a:off x="8230428" y="2437560"/>
                <a:ext cx="2301114" cy="1306792"/>
                <a:chOff x="7873584" y="2298104"/>
                <a:chExt cx="2301114" cy="1306792"/>
              </a:xfrm>
            </p:grpSpPr>
            <p:sp>
              <p:nvSpPr>
                <p:cNvPr id="97" name="Rectangle: Rounded Corners 96">
                  <a:extLst>
                    <a:ext uri="{FF2B5EF4-FFF2-40B4-BE49-F238E27FC236}">
                      <a16:creationId xmlns:a16="http://schemas.microsoft.com/office/drawing/2014/main" id="{BB918AF9-5C17-4E62-8F2F-A870130D795F}"/>
                    </a:ext>
                  </a:extLst>
                </p:cNvPr>
                <p:cNvSpPr/>
                <p:nvPr/>
              </p:nvSpPr>
              <p:spPr bwMode="auto">
                <a:xfrm>
                  <a:off x="7873584" y="2595157"/>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3C3C41"/>
                    </a:solidFill>
                    <a:latin typeface="Segoe UI"/>
                    <a:cs typeface="Segoe UI" pitchFamily="34" charset="0"/>
                  </a:endParaRPr>
                </a:p>
              </p:txBody>
            </p:sp>
            <p:sp>
              <p:nvSpPr>
                <p:cNvPr id="98" name="Title 1">
                  <a:extLst>
                    <a:ext uri="{FF2B5EF4-FFF2-40B4-BE49-F238E27FC236}">
                      <a16:creationId xmlns:a16="http://schemas.microsoft.com/office/drawing/2014/main" id="{112FC45B-595F-4343-A189-0924B81BB36E}"/>
                    </a:ext>
                  </a:extLst>
                </p:cNvPr>
                <p:cNvSpPr txBox="1">
                  <a:spLocks/>
                </p:cNvSpPr>
                <p:nvPr/>
              </p:nvSpPr>
              <p:spPr>
                <a:xfrm>
                  <a:off x="7873585" y="2298104"/>
                  <a:ext cx="503024"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14367">
                    <a:lnSpc>
                      <a:spcPct val="100000"/>
                    </a:lnSpc>
                    <a:defRPr/>
                  </a:pPr>
                  <a:r>
                    <a:rPr lang="en-US" sz="784" spc="0" dirty="0">
                      <a:solidFill>
                        <a:srgbClr val="3C3C41"/>
                      </a:solidFill>
                      <a:latin typeface="Segoe UI Semibold" panose="020B0702040204020203" pitchFamily="34" charset="0"/>
                      <a:cs typeface="Segoe UI Semibold" panose="020B0702040204020203" pitchFamily="34" charset="0"/>
                    </a:rPr>
                    <a:t>Container runtime</a:t>
                  </a:r>
                </a:p>
              </p:txBody>
            </p:sp>
            <p:sp>
              <p:nvSpPr>
                <p:cNvPr id="99" name="Rectangle: Rounded Corners 98">
                  <a:extLst>
                    <a:ext uri="{FF2B5EF4-FFF2-40B4-BE49-F238E27FC236}">
                      <a16:creationId xmlns:a16="http://schemas.microsoft.com/office/drawing/2014/main" id="{7714B1B1-EB84-44FC-9EED-958145E7DA7F}"/>
                    </a:ext>
                  </a:extLst>
                </p:cNvPr>
                <p:cNvSpPr/>
                <p:nvPr/>
              </p:nvSpPr>
              <p:spPr bwMode="auto">
                <a:xfrm>
                  <a:off x="7993662" y="2913258"/>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3C3C41"/>
                    </a:solidFill>
                    <a:latin typeface="Segoe UI"/>
                    <a:cs typeface="Segoe UI" pitchFamily="34" charset="0"/>
                  </a:endParaRPr>
                </a:p>
              </p:txBody>
            </p:sp>
            <p:sp>
              <p:nvSpPr>
                <p:cNvPr id="100" name="Rectangle: Rounded Corners 99">
                  <a:extLst>
                    <a:ext uri="{FF2B5EF4-FFF2-40B4-BE49-F238E27FC236}">
                      <a16:creationId xmlns:a16="http://schemas.microsoft.com/office/drawing/2014/main" id="{50C714BC-7035-4332-99B6-ACFC91E6E373}"/>
                    </a:ext>
                  </a:extLst>
                </p:cNvPr>
                <p:cNvSpPr/>
                <p:nvPr/>
              </p:nvSpPr>
              <p:spPr bwMode="auto">
                <a:xfrm>
                  <a:off x="9086465" y="2913258"/>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3C3C41"/>
                    </a:solidFill>
                    <a:latin typeface="Segoe UI"/>
                    <a:cs typeface="Segoe UI" pitchFamily="34" charset="0"/>
                  </a:endParaRPr>
                </a:p>
              </p:txBody>
            </p:sp>
            <p:sp>
              <p:nvSpPr>
                <p:cNvPr id="101" name="Title 1">
                  <a:extLst>
                    <a:ext uri="{FF2B5EF4-FFF2-40B4-BE49-F238E27FC236}">
                      <a16:creationId xmlns:a16="http://schemas.microsoft.com/office/drawing/2014/main" id="{C3439B8E-4971-43B5-BC68-1691055A916A}"/>
                    </a:ext>
                  </a:extLst>
                </p:cNvPr>
                <p:cNvSpPr txBox="1">
                  <a:spLocks/>
                </p:cNvSpPr>
                <p:nvPr/>
              </p:nvSpPr>
              <p:spPr>
                <a:xfrm>
                  <a:off x="7993662" y="274003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dirty="0">
                      <a:solidFill>
                        <a:srgbClr val="3C3C41"/>
                      </a:solidFill>
                      <a:latin typeface="Segoe UI Semibold" panose="020B0702040204020203" pitchFamily="34" charset="0"/>
                      <a:cs typeface="Segoe UI Semibold" panose="020B0702040204020203" pitchFamily="34" charset="0"/>
                    </a:rPr>
                    <a:t>Pods</a:t>
                  </a:r>
                </a:p>
              </p:txBody>
            </p:sp>
            <p:sp>
              <p:nvSpPr>
                <p:cNvPr id="102" name="Title 1">
                  <a:extLst>
                    <a:ext uri="{FF2B5EF4-FFF2-40B4-BE49-F238E27FC236}">
                      <a16:creationId xmlns:a16="http://schemas.microsoft.com/office/drawing/2014/main" id="{08515042-219F-4E1A-A092-395D2CC81ABB}"/>
                    </a:ext>
                  </a:extLst>
                </p:cNvPr>
                <p:cNvSpPr txBox="1">
                  <a:spLocks/>
                </p:cNvSpPr>
                <p:nvPr/>
              </p:nvSpPr>
              <p:spPr>
                <a:xfrm>
                  <a:off x="9086465" y="274003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dirty="0">
                      <a:solidFill>
                        <a:srgbClr val="3C3C41"/>
                      </a:solidFill>
                      <a:latin typeface="Segoe UI Semibold" panose="020B0702040204020203" pitchFamily="34" charset="0"/>
                      <a:cs typeface="Segoe UI Semibold" panose="020B0702040204020203" pitchFamily="34" charset="0"/>
                    </a:rPr>
                    <a:t>Pods</a:t>
                  </a:r>
                </a:p>
              </p:txBody>
            </p:sp>
            <p:sp>
              <p:nvSpPr>
                <p:cNvPr id="103" name="Title 1">
                  <a:extLst>
                    <a:ext uri="{FF2B5EF4-FFF2-40B4-BE49-F238E27FC236}">
                      <a16:creationId xmlns:a16="http://schemas.microsoft.com/office/drawing/2014/main" id="{662A6019-D719-4CBF-BF3F-DA0473482AF3}"/>
                    </a:ext>
                  </a:extLst>
                </p:cNvPr>
                <p:cNvSpPr txBox="1">
                  <a:spLocks/>
                </p:cNvSpPr>
                <p:nvPr/>
              </p:nvSpPr>
              <p:spPr>
                <a:xfrm>
                  <a:off x="8176997" y="296610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dirty="0">
                      <a:solidFill>
                        <a:srgbClr val="3C3C41"/>
                      </a:solidFill>
                      <a:latin typeface="Segoe UI Semibold" panose="020B0702040204020203" pitchFamily="34" charset="0"/>
                      <a:cs typeface="Segoe UI Semibold" panose="020B0702040204020203" pitchFamily="34" charset="0"/>
                    </a:rPr>
                    <a:t>Containers</a:t>
                  </a:r>
                </a:p>
              </p:txBody>
            </p:sp>
            <p:sp>
              <p:nvSpPr>
                <p:cNvPr id="104" name="Title 1">
                  <a:extLst>
                    <a:ext uri="{FF2B5EF4-FFF2-40B4-BE49-F238E27FC236}">
                      <a16:creationId xmlns:a16="http://schemas.microsoft.com/office/drawing/2014/main" id="{190B06FF-7E5F-4481-B5EE-2F3A3B8B20A7}"/>
                    </a:ext>
                  </a:extLst>
                </p:cNvPr>
                <p:cNvSpPr txBox="1">
                  <a:spLocks/>
                </p:cNvSpPr>
                <p:nvPr/>
              </p:nvSpPr>
              <p:spPr>
                <a:xfrm>
                  <a:off x="9269800" y="296610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3C3C41"/>
                      </a:solidFill>
                      <a:latin typeface="Segoe UI Semibold" panose="020B0702040204020203" pitchFamily="34" charset="0"/>
                      <a:cs typeface="Segoe UI Semibold" panose="020B0702040204020203" pitchFamily="34" charset="0"/>
                    </a:rPr>
                    <a:t>Containers</a:t>
                  </a:r>
                </a:p>
              </p:txBody>
            </p:sp>
            <p:sp>
              <p:nvSpPr>
                <p:cNvPr id="105" name="Freeform: Shape 104">
                  <a:extLst>
                    <a:ext uri="{FF2B5EF4-FFF2-40B4-BE49-F238E27FC236}">
                      <a16:creationId xmlns:a16="http://schemas.microsoft.com/office/drawing/2014/main" id="{196D3915-81B0-4201-9E40-02B74C8D897D}"/>
                    </a:ext>
                  </a:extLst>
                </p:cNvPr>
                <p:cNvSpPr/>
                <p:nvPr/>
              </p:nvSpPr>
              <p:spPr>
                <a:xfrm>
                  <a:off x="8140720"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3C3C41"/>
                    </a:solidFill>
                    <a:latin typeface="Segoe UI"/>
                  </a:endParaRPr>
                </a:p>
              </p:txBody>
            </p:sp>
            <p:sp>
              <p:nvSpPr>
                <p:cNvPr id="106" name="Freeform: Shape 105">
                  <a:extLst>
                    <a:ext uri="{FF2B5EF4-FFF2-40B4-BE49-F238E27FC236}">
                      <a16:creationId xmlns:a16="http://schemas.microsoft.com/office/drawing/2014/main" id="{C7471CFA-7C9A-45AF-A3AE-A098D1E30658}"/>
                    </a:ext>
                  </a:extLst>
                </p:cNvPr>
                <p:cNvSpPr/>
                <p:nvPr/>
              </p:nvSpPr>
              <p:spPr>
                <a:xfrm>
                  <a:off x="8386292"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3C3C41"/>
                    </a:solidFill>
                    <a:latin typeface="Segoe UI"/>
                  </a:endParaRPr>
                </a:p>
              </p:txBody>
            </p:sp>
            <p:sp>
              <p:nvSpPr>
                <p:cNvPr id="107" name="Freeform: Shape 106">
                  <a:extLst>
                    <a:ext uri="{FF2B5EF4-FFF2-40B4-BE49-F238E27FC236}">
                      <a16:creationId xmlns:a16="http://schemas.microsoft.com/office/drawing/2014/main" id="{2706AD17-17F9-4004-82F7-C3DC4A82B9AA}"/>
                    </a:ext>
                  </a:extLst>
                </p:cNvPr>
                <p:cNvSpPr/>
                <p:nvPr/>
              </p:nvSpPr>
              <p:spPr>
                <a:xfrm>
                  <a:off x="8631863"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3C3C41"/>
                    </a:solidFill>
                    <a:latin typeface="Segoe UI"/>
                  </a:endParaRPr>
                </a:p>
              </p:txBody>
            </p:sp>
            <p:sp>
              <p:nvSpPr>
                <p:cNvPr id="108" name="Freeform: Shape 107">
                  <a:extLst>
                    <a:ext uri="{FF2B5EF4-FFF2-40B4-BE49-F238E27FC236}">
                      <a16:creationId xmlns:a16="http://schemas.microsoft.com/office/drawing/2014/main" id="{B0FC04F9-CC9C-4C74-A2BA-0ED6AC5294AC}"/>
                    </a:ext>
                  </a:extLst>
                </p:cNvPr>
                <p:cNvSpPr/>
                <p:nvPr/>
              </p:nvSpPr>
              <p:spPr>
                <a:xfrm>
                  <a:off x="9233523"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3C3C41"/>
                    </a:solidFill>
                    <a:latin typeface="Segoe UI"/>
                  </a:endParaRPr>
                </a:p>
              </p:txBody>
            </p:sp>
            <p:sp>
              <p:nvSpPr>
                <p:cNvPr id="109" name="Freeform: Shape 108">
                  <a:extLst>
                    <a:ext uri="{FF2B5EF4-FFF2-40B4-BE49-F238E27FC236}">
                      <a16:creationId xmlns:a16="http://schemas.microsoft.com/office/drawing/2014/main" id="{0D190E43-1802-478D-A289-7D704EC7000A}"/>
                    </a:ext>
                  </a:extLst>
                </p:cNvPr>
                <p:cNvSpPr/>
                <p:nvPr/>
              </p:nvSpPr>
              <p:spPr>
                <a:xfrm>
                  <a:off x="9479095"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3C3C41"/>
                    </a:solidFill>
                    <a:latin typeface="Segoe UI"/>
                  </a:endParaRPr>
                </a:p>
              </p:txBody>
            </p:sp>
            <p:sp>
              <p:nvSpPr>
                <p:cNvPr id="110" name="Freeform: Shape 109">
                  <a:extLst>
                    <a:ext uri="{FF2B5EF4-FFF2-40B4-BE49-F238E27FC236}">
                      <a16:creationId xmlns:a16="http://schemas.microsoft.com/office/drawing/2014/main" id="{0ED024C6-1EF1-4C42-B7D2-8CC1C3646CD7}"/>
                    </a:ext>
                  </a:extLst>
                </p:cNvPr>
                <p:cNvSpPr/>
                <p:nvPr/>
              </p:nvSpPr>
              <p:spPr>
                <a:xfrm>
                  <a:off x="9724666"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3C3C41"/>
                    </a:solidFill>
                    <a:latin typeface="Segoe UI"/>
                  </a:endParaRPr>
                </a:p>
              </p:txBody>
            </p:sp>
          </p:grpSp>
          <p:cxnSp>
            <p:nvCxnSpPr>
              <p:cNvPr id="111" name="Straight Arrow Connector 110">
                <a:extLst>
                  <a:ext uri="{FF2B5EF4-FFF2-40B4-BE49-F238E27FC236}">
                    <a16:creationId xmlns:a16="http://schemas.microsoft.com/office/drawing/2014/main" id="{CCA97488-0D44-4046-9618-8EA3174BD84E}"/>
                  </a:ext>
                </a:extLst>
              </p:cNvPr>
              <p:cNvCxnSpPr>
                <a:cxnSpLocks/>
              </p:cNvCxnSpPr>
              <p:nvPr/>
            </p:nvCxnSpPr>
            <p:spPr>
              <a:xfrm flipH="1">
                <a:off x="8835460" y="2377377"/>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A4A33C8-52BD-4959-BC23-D7414214C297}"/>
                  </a:ext>
                </a:extLst>
              </p:cNvPr>
              <p:cNvCxnSpPr>
                <a:cxnSpLocks/>
              </p:cNvCxnSpPr>
              <p:nvPr/>
            </p:nvCxnSpPr>
            <p:spPr>
              <a:xfrm flipH="1">
                <a:off x="9926369" y="2377377"/>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E5E91C20-E3E9-4E1F-B143-589C391B5047}"/>
                  </a:ext>
                </a:extLst>
              </p:cNvPr>
              <p:cNvCxnSpPr>
                <a:cxnSpLocks/>
              </p:cNvCxnSpPr>
              <p:nvPr/>
            </p:nvCxnSpPr>
            <p:spPr>
              <a:xfrm rot="16200000" flipH="1">
                <a:off x="8959749" y="2297986"/>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C4FA9089-CA0A-4525-AB18-20B4711C3F21}"/>
                  </a:ext>
                </a:extLst>
              </p:cNvPr>
              <p:cNvCxnSpPr>
                <a:cxnSpLocks/>
              </p:cNvCxnSpPr>
              <p:nvPr/>
            </p:nvCxnSpPr>
            <p:spPr>
              <a:xfrm rot="5400000">
                <a:off x="9121769" y="2249361"/>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33A0524B-57E4-4956-B2BA-4B71A499C192}"/>
                  </a:ext>
                </a:extLst>
              </p:cNvPr>
              <p:cNvSpPr/>
              <p:nvPr/>
            </p:nvSpPr>
            <p:spPr bwMode="auto">
              <a:xfrm>
                <a:off x="8097891" y="4207460"/>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16" name="Title 1">
                <a:extLst>
                  <a:ext uri="{FF2B5EF4-FFF2-40B4-BE49-F238E27FC236}">
                    <a16:creationId xmlns:a16="http://schemas.microsoft.com/office/drawing/2014/main" id="{0014B774-CB2E-43EF-9E29-F73A11106039}"/>
                  </a:ext>
                </a:extLst>
              </p:cNvPr>
              <p:cNvSpPr txBox="1">
                <a:spLocks/>
              </p:cNvSpPr>
              <p:nvPr/>
            </p:nvSpPr>
            <p:spPr>
              <a:xfrm>
                <a:off x="8097891" y="401114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dirty="0">
                    <a:solidFill>
                      <a:srgbClr val="3C3C41"/>
                    </a:solidFill>
                    <a:latin typeface="Segoe UI Semibold" panose="020B0702040204020203" pitchFamily="34" charset="0"/>
                    <a:cs typeface="Segoe UI Semibold" panose="020B0702040204020203" pitchFamily="34" charset="0"/>
                  </a:rPr>
                  <a:t>Agent node</a:t>
                </a:r>
              </a:p>
            </p:txBody>
          </p:sp>
          <p:grpSp>
            <p:nvGrpSpPr>
              <p:cNvPr id="117" name="Group 116">
                <a:extLst>
                  <a:ext uri="{FF2B5EF4-FFF2-40B4-BE49-F238E27FC236}">
                    <a16:creationId xmlns:a16="http://schemas.microsoft.com/office/drawing/2014/main" id="{C733D22D-25D6-452D-8FE6-92BF68C37DB6}"/>
                  </a:ext>
                </a:extLst>
              </p:cNvPr>
              <p:cNvGrpSpPr/>
              <p:nvPr/>
            </p:nvGrpSpPr>
            <p:grpSpPr>
              <a:xfrm>
                <a:off x="9581140" y="4300404"/>
                <a:ext cx="601487" cy="703174"/>
                <a:chOff x="9224296" y="4442288"/>
                <a:chExt cx="601487" cy="703174"/>
              </a:xfrm>
            </p:grpSpPr>
            <p:sp>
              <p:nvSpPr>
                <p:cNvPr id="118" name="Rectangle: Rounded Corners 117">
                  <a:extLst>
                    <a:ext uri="{FF2B5EF4-FFF2-40B4-BE49-F238E27FC236}">
                      <a16:creationId xmlns:a16="http://schemas.microsoft.com/office/drawing/2014/main" id="{2E21C075-F809-4BFA-AED2-40B172FCED33}"/>
                    </a:ext>
                  </a:extLst>
                </p:cNvPr>
                <p:cNvSpPr/>
                <p:nvPr/>
              </p:nvSpPr>
              <p:spPr bwMode="auto">
                <a:xfrm>
                  <a:off x="9258516" y="461187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119" name="Move_E7C2" title="Icon of four arrows pointing away from eachother">
                  <a:extLst>
                    <a:ext uri="{FF2B5EF4-FFF2-40B4-BE49-F238E27FC236}">
                      <a16:creationId xmlns:a16="http://schemas.microsoft.com/office/drawing/2014/main" id="{FE935E21-EC98-4FA4-9ABB-D927F8384BD9}"/>
                    </a:ext>
                  </a:extLst>
                </p:cNvPr>
                <p:cNvSpPr>
                  <a:spLocks noChangeAspect="1" noEditPoints="1"/>
                </p:cNvSpPr>
                <p:nvPr/>
              </p:nvSpPr>
              <p:spPr bwMode="auto">
                <a:xfrm>
                  <a:off x="9362221" y="471553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a:solidFill>
                      <a:srgbClr val="3C3C41"/>
                    </a:solidFill>
                    <a:latin typeface="Segoe UI"/>
                  </a:endParaRPr>
                </a:p>
              </p:txBody>
            </p:sp>
            <p:sp>
              <p:nvSpPr>
                <p:cNvPr id="120" name="Title 1">
                  <a:extLst>
                    <a:ext uri="{FF2B5EF4-FFF2-40B4-BE49-F238E27FC236}">
                      <a16:creationId xmlns:a16="http://schemas.microsoft.com/office/drawing/2014/main" id="{40B56314-8461-4475-BFD2-757AEECBEADE}"/>
                    </a:ext>
                  </a:extLst>
                </p:cNvPr>
                <p:cNvSpPr txBox="1">
                  <a:spLocks/>
                </p:cNvSpPr>
                <p:nvPr/>
              </p:nvSpPr>
              <p:spPr>
                <a:xfrm>
                  <a:off x="9224296" y="444228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dirty="0" err="1">
                      <a:solidFill>
                        <a:srgbClr val="3C3C41"/>
                      </a:solidFill>
                      <a:latin typeface="Segoe UI Semibold" panose="020B0702040204020203" pitchFamily="34" charset="0"/>
                      <a:cs typeface="Segoe UI Semibold" panose="020B0702040204020203" pitchFamily="34" charset="0"/>
                    </a:rPr>
                    <a:t>kube</a:t>
                  </a:r>
                  <a:r>
                    <a:rPr lang="en-US" sz="784" spc="0" dirty="0">
                      <a:solidFill>
                        <a:srgbClr val="3C3C41"/>
                      </a:solidFill>
                      <a:latin typeface="Segoe UI Semibold" panose="020B0702040204020203" pitchFamily="34" charset="0"/>
                      <a:cs typeface="Segoe UI Semibold" panose="020B0702040204020203" pitchFamily="34" charset="0"/>
                    </a:rPr>
                    <a:t>-proxy</a:t>
                  </a:r>
                </a:p>
              </p:txBody>
            </p:sp>
          </p:grpSp>
          <p:grpSp>
            <p:nvGrpSpPr>
              <p:cNvPr id="121" name="Group 120">
                <a:extLst>
                  <a:ext uri="{FF2B5EF4-FFF2-40B4-BE49-F238E27FC236}">
                    <a16:creationId xmlns:a16="http://schemas.microsoft.com/office/drawing/2014/main" id="{CA4CE847-3D7C-4151-BB08-63938110E257}"/>
                  </a:ext>
                </a:extLst>
              </p:cNvPr>
              <p:cNvGrpSpPr/>
              <p:nvPr/>
            </p:nvGrpSpPr>
            <p:grpSpPr>
              <a:xfrm>
                <a:off x="8228355" y="5063761"/>
                <a:ext cx="2303187" cy="1306792"/>
                <a:chOff x="7871511" y="5205645"/>
                <a:chExt cx="2303187" cy="1306792"/>
              </a:xfrm>
            </p:grpSpPr>
            <p:sp>
              <p:nvSpPr>
                <p:cNvPr id="122" name="Rectangle: Rounded Corners 121">
                  <a:extLst>
                    <a:ext uri="{FF2B5EF4-FFF2-40B4-BE49-F238E27FC236}">
                      <a16:creationId xmlns:a16="http://schemas.microsoft.com/office/drawing/2014/main" id="{5B357E95-5798-4B6A-8FFC-46DF2D66D83C}"/>
                    </a:ext>
                  </a:extLst>
                </p:cNvPr>
                <p:cNvSpPr/>
                <p:nvPr/>
              </p:nvSpPr>
              <p:spPr bwMode="auto">
                <a:xfrm>
                  <a:off x="7873584" y="550269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3C3C41"/>
                    </a:solidFill>
                    <a:latin typeface="Segoe UI"/>
                    <a:cs typeface="Segoe UI" pitchFamily="34" charset="0"/>
                  </a:endParaRPr>
                </a:p>
              </p:txBody>
            </p:sp>
            <p:sp>
              <p:nvSpPr>
                <p:cNvPr id="123" name="Title 1">
                  <a:extLst>
                    <a:ext uri="{FF2B5EF4-FFF2-40B4-BE49-F238E27FC236}">
                      <a16:creationId xmlns:a16="http://schemas.microsoft.com/office/drawing/2014/main" id="{4B42D26D-0C56-4E04-A894-F84985D5A797}"/>
                    </a:ext>
                  </a:extLst>
                </p:cNvPr>
                <p:cNvSpPr txBox="1">
                  <a:spLocks/>
                </p:cNvSpPr>
                <p:nvPr/>
              </p:nvSpPr>
              <p:spPr>
                <a:xfrm>
                  <a:off x="7871511" y="5205645"/>
                  <a:ext cx="50509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14367">
                    <a:lnSpc>
                      <a:spcPct val="100000"/>
                    </a:lnSpc>
                    <a:defRPr/>
                  </a:pPr>
                  <a:r>
                    <a:rPr lang="en-US" sz="784" spc="0" dirty="0">
                      <a:solidFill>
                        <a:srgbClr val="3C3C41"/>
                      </a:solidFill>
                      <a:latin typeface="Segoe UI Semibold" panose="020B0702040204020203" pitchFamily="34" charset="0"/>
                      <a:cs typeface="Segoe UI Semibold" panose="020B0702040204020203" pitchFamily="34" charset="0"/>
                    </a:rPr>
                    <a:t>Container runtime</a:t>
                  </a:r>
                </a:p>
              </p:txBody>
            </p:sp>
            <p:sp>
              <p:nvSpPr>
                <p:cNvPr id="124" name="Rectangle: Rounded Corners 123">
                  <a:extLst>
                    <a:ext uri="{FF2B5EF4-FFF2-40B4-BE49-F238E27FC236}">
                      <a16:creationId xmlns:a16="http://schemas.microsoft.com/office/drawing/2014/main" id="{935BC254-9105-4B96-A283-F430655E0FCC}"/>
                    </a:ext>
                  </a:extLst>
                </p:cNvPr>
                <p:cNvSpPr/>
                <p:nvPr/>
              </p:nvSpPr>
              <p:spPr bwMode="auto">
                <a:xfrm>
                  <a:off x="7993662" y="582079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3C3C41"/>
                    </a:solidFill>
                    <a:latin typeface="Segoe UI"/>
                    <a:cs typeface="Segoe UI" pitchFamily="34" charset="0"/>
                  </a:endParaRPr>
                </a:p>
              </p:txBody>
            </p:sp>
            <p:sp>
              <p:nvSpPr>
                <p:cNvPr id="125" name="Rectangle: Rounded Corners 124">
                  <a:extLst>
                    <a:ext uri="{FF2B5EF4-FFF2-40B4-BE49-F238E27FC236}">
                      <a16:creationId xmlns:a16="http://schemas.microsoft.com/office/drawing/2014/main" id="{87568ECC-9C69-40EA-8AB3-F0DA8008E1D6}"/>
                    </a:ext>
                  </a:extLst>
                </p:cNvPr>
                <p:cNvSpPr/>
                <p:nvPr/>
              </p:nvSpPr>
              <p:spPr bwMode="auto">
                <a:xfrm>
                  <a:off x="9086465" y="582079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dirty="0">
                    <a:solidFill>
                      <a:srgbClr val="3C3C41"/>
                    </a:solidFill>
                    <a:latin typeface="Segoe UI"/>
                    <a:cs typeface="Segoe UI" pitchFamily="34" charset="0"/>
                  </a:endParaRPr>
                </a:p>
              </p:txBody>
            </p:sp>
            <p:sp>
              <p:nvSpPr>
                <p:cNvPr id="126" name="Title 1">
                  <a:extLst>
                    <a:ext uri="{FF2B5EF4-FFF2-40B4-BE49-F238E27FC236}">
                      <a16:creationId xmlns:a16="http://schemas.microsoft.com/office/drawing/2014/main" id="{1AFBA22E-AB10-4587-AEC1-0794F2B2388A}"/>
                    </a:ext>
                  </a:extLst>
                </p:cNvPr>
                <p:cNvSpPr txBox="1">
                  <a:spLocks/>
                </p:cNvSpPr>
                <p:nvPr/>
              </p:nvSpPr>
              <p:spPr>
                <a:xfrm>
                  <a:off x="7993662" y="564757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dirty="0">
                      <a:solidFill>
                        <a:srgbClr val="3C3C41"/>
                      </a:solidFill>
                      <a:latin typeface="Segoe UI Semibold" panose="020B0702040204020203" pitchFamily="34" charset="0"/>
                      <a:cs typeface="Segoe UI Semibold" panose="020B0702040204020203" pitchFamily="34" charset="0"/>
                    </a:rPr>
                    <a:t>Pods</a:t>
                  </a:r>
                </a:p>
              </p:txBody>
            </p:sp>
            <p:sp>
              <p:nvSpPr>
                <p:cNvPr id="127" name="Title 1">
                  <a:extLst>
                    <a:ext uri="{FF2B5EF4-FFF2-40B4-BE49-F238E27FC236}">
                      <a16:creationId xmlns:a16="http://schemas.microsoft.com/office/drawing/2014/main" id="{990D84B9-86EB-4F75-9EF3-F7E7A9B33B77}"/>
                    </a:ext>
                  </a:extLst>
                </p:cNvPr>
                <p:cNvSpPr txBox="1">
                  <a:spLocks/>
                </p:cNvSpPr>
                <p:nvPr/>
              </p:nvSpPr>
              <p:spPr>
                <a:xfrm>
                  <a:off x="9086465" y="564757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dirty="0">
                      <a:solidFill>
                        <a:srgbClr val="3C3C41"/>
                      </a:solidFill>
                      <a:latin typeface="Segoe UI Semibold" panose="020B0702040204020203" pitchFamily="34" charset="0"/>
                      <a:cs typeface="Segoe UI Semibold" panose="020B0702040204020203" pitchFamily="34" charset="0"/>
                    </a:rPr>
                    <a:t>Pods</a:t>
                  </a:r>
                </a:p>
              </p:txBody>
            </p:sp>
            <p:sp>
              <p:nvSpPr>
                <p:cNvPr id="128" name="Title 1">
                  <a:extLst>
                    <a:ext uri="{FF2B5EF4-FFF2-40B4-BE49-F238E27FC236}">
                      <a16:creationId xmlns:a16="http://schemas.microsoft.com/office/drawing/2014/main" id="{BB04547D-A0B4-4CAE-80BF-A730C90E5D8C}"/>
                    </a:ext>
                  </a:extLst>
                </p:cNvPr>
                <p:cNvSpPr txBox="1">
                  <a:spLocks/>
                </p:cNvSpPr>
                <p:nvPr/>
              </p:nvSpPr>
              <p:spPr>
                <a:xfrm>
                  <a:off x="8176997" y="587365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3C3C41"/>
                      </a:solidFill>
                      <a:latin typeface="Segoe UI Semibold" panose="020B0702040204020203" pitchFamily="34" charset="0"/>
                      <a:cs typeface="Segoe UI Semibold" panose="020B0702040204020203" pitchFamily="34" charset="0"/>
                    </a:rPr>
                    <a:t>Containers</a:t>
                  </a:r>
                </a:p>
              </p:txBody>
            </p:sp>
            <p:sp>
              <p:nvSpPr>
                <p:cNvPr id="129" name="Title 1">
                  <a:extLst>
                    <a:ext uri="{FF2B5EF4-FFF2-40B4-BE49-F238E27FC236}">
                      <a16:creationId xmlns:a16="http://schemas.microsoft.com/office/drawing/2014/main" id="{A0E664AA-627C-45AE-BF07-8DF748B34368}"/>
                    </a:ext>
                  </a:extLst>
                </p:cNvPr>
                <p:cNvSpPr txBox="1">
                  <a:spLocks/>
                </p:cNvSpPr>
                <p:nvPr/>
              </p:nvSpPr>
              <p:spPr>
                <a:xfrm>
                  <a:off x="9269800" y="587365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3C3C41"/>
                      </a:solidFill>
                      <a:latin typeface="Segoe UI Semibold" panose="020B0702040204020203" pitchFamily="34" charset="0"/>
                      <a:cs typeface="Segoe UI Semibold" panose="020B0702040204020203" pitchFamily="34" charset="0"/>
                    </a:rPr>
                    <a:t>Containers</a:t>
                  </a:r>
                </a:p>
              </p:txBody>
            </p:sp>
            <p:sp>
              <p:nvSpPr>
                <p:cNvPr id="130" name="Freeform: Shape 129">
                  <a:extLst>
                    <a:ext uri="{FF2B5EF4-FFF2-40B4-BE49-F238E27FC236}">
                      <a16:creationId xmlns:a16="http://schemas.microsoft.com/office/drawing/2014/main" id="{9451BB5A-E7DF-4C86-BBE4-190333896B0F}"/>
                    </a:ext>
                  </a:extLst>
                </p:cNvPr>
                <p:cNvSpPr/>
                <p:nvPr/>
              </p:nvSpPr>
              <p:spPr>
                <a:xfrm>
                  <a:off x="8140720"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3C3C41"/>
                    </a:solidFill>
                    <a:latin typeface="Segoe UI"/>
                  </a:endParaRPr>
                </a:p>
              </p:txBody>
            </p:sp>
            <p:sp>
              <p:nvSpPr>
                <p:cNvPr id="131" name="Freeform: Shape 130">
                  <a:extLst>
                    <a:ext uri="{FF2B5EF4-FFF2-40B4-BE49-F238E27FC236}">
                      <a16:creationId xmlns:a16="http://schemas.microsoft.com/office/drawing/2014/main" id="{D08D68F0-D751-4546-A5BD-624057A39BB4}"/>
                    </a:ext>
                  </a:extLst>
                </p:cNvPr>
                <p:cNvSpPr/>
                <p:nvPr/>
              </p:nvSpPr>
              <p:spPr>
                <a:xfrm>
                  <a:off x="8386292"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3C3C41"/>
                    </a:solidFill>
                    <a:latin typeface="Segoe UI"/>
                  </a:endParaRPr>
                </a:p>
              </p:txBody>
            </p:sp>
            <p:sp>
              <p:nvSpPr>
                <p:cNvPr id="132" name="Freeform: Shape 131">
                  <a:extLst>
                    <a:ext uri="{FF2B5EF4-FFF2-40B4-BE49-F238E27FC236}">
                      <a16:creationId xmlns:a16="http://schemas.microsoft.com/office/drawing/2014/main" id="{8C205F69-A820-4007-AD99-E5A215E7A346}"/>
                    </a:ext>
                  </a:extLst>
                </p:cNvPr>
                <p:cNvSpPr/>
                <p:nvPr/>
              </p:nvSpPr>
              <p:spPr>
                <a:xfrm>
                  <a:off x="8631863"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3C3C41"/>
                    </a:solidFill>
                    <a:latin typeface="Segoe UI"/>
                  </a:endParaRPr>
                </a:p>
              </p:txBody>
            </p:sp>
            <p:sp>
              <p:nvSpPr>
                <p:cNvPr id="133" name="Freeform: Shape 132">
                  <a:extLst>
                    <a:ext uri="{FF2B5EF4-FFF2-40B4-BE49-F238E27FC236}">
                      <a16:creationId xmlns:a16="http://schemas.microsoft.com/office/drawing/2014/main" id="{036B1EFD-F906-406C-B6A3-568ABEF4A270}"/>
                    </a:ext>
                  </a:extLst>
                </p:cNvPr>
                <p:cNvSpPr/>
                <p:nvPr/>
              </p:nvSpPr>
              <p:spPr>
                <a:xfrm>
                  <a:off x="9233523"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3C3C41"/>
                    </a:solidFill>
                    <a:latin typeface="Segoe UI"/>
                  </a:endParaRPr>
                </a:p>
              </p:txBody>
            </p:sp>
            <p:sp>
              <p:nvSpPr>
                <p:cNvPr id="134" name="Freeform: Shape 133">
                  <a:extLst>
                    <a:ext uri="{FF2B5EF4-FFF2-40B4-BE49-F238E27FC236}">
                      <a16:creationId xmlns:a16="http://schemas.microsoft.com/office/drawing/2014/main" id="{A2E2BC42-BE77-4B9D-989C-BE58CC33D4BA}"/>
                    </a:ext>
                  </a:extLst>
                </p:cNvPr>
                <p:cNvSpPr/>
                <p:nvPr/>
              </p:nvSpPr>
              <p:spPr>
                <a:xfrm>
                  <a:off x="9479095"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3C3C41"/>
                    </a:solidFill>
                    <a:latin typeface="Segoe UI"/>
                  </a:endParaRPr>
                </a:p>
              </p:txBody>
            </p:sp>
            <p:sp>
              <p:nvSpPr>
                <p:cNvPr id="135" name="Freeform: Shape 134">
                  <a:extLst>
                    <a:ext uri="{FF2B5EF4-FFF2-40B4-BE49-F238E27FC236}">
                      <a16:creationId xmlns:a16="http://schemas.microsoft.com/office/drawing/2014/main" id="{810646F0-77A3-4856-9B6E-86D439C09E1B}"/>
                    </a:ext>
                  </a:extLst>
                </p:cNvPr>
                <p:cNvSpPr/>
                <p:nvPr/>
              </p:nvSpPr>
              <p:spPr>
                <a:xfrm>
                  <a:off x="9724666"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3C3C41"/>
                    </a:solidFill>
                    <a:latin typeface="Segoe UI"/>
                  </a:endParaRPr>
                </a:p>
              </p:txBody>
            </p:sp>
          </p:grpSp>
          <p:cxnSp>
            <p:nvCxnSpPr>
              <p:cNvPr id="136" name="Straight Arrow Connector 135">
                <a:extLst>
                  <a:ext uri="{FF2B5EF4-FFF2-40B4-BE49-F238E27FC236}">
                    <a16:creationId xmlns:a16="http://schemas.microsoft.com/office/drawing/2014/main" id="{34416FAD-B0FD-40C4-8CBB-6197EE84996C}"/>
                  </a:ext>
                </a:extLst>
              </p:cNvPr>
              <p:cNvCxnSpPr>
                <a:cxnSpLocks/>
              </p:cNvCxnSpPr>
              <p:nvPr/>
            </p:nvCxnSpPr>
            <p:spPr>
              <a:xfrm flipH="1">
                <a:off x="8832542" y="5003578"/>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66B3E565-DDE7-4FCF-8FF7-D9F359E752E3}"/>
                  </a:ext>
                </a:extLst>
              </p:cNvPr>
              <p:cNvCxnSpPr>
                <a:cxnSpLocks/>
              </p:cNvCxnSpPr>
              <p:nvPr/>
            </p:nvCxnSpPr>
            <p:spPr>
              <a:xfrm flipH="1">
                <a:off x="9926366" y="5003578"/>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0C3AE00F-3317-425C-BB36-02BD4C2F7FC8}"/>
                  </a:ext>
                </a:extLst>
              </p:cNvPr>
              <p:cNvCxnSpPr>
                <a:cxnSpLocks/>
              </p:cNvCxnSpPr>
              <p:nvPr/>
            </p:nvCxnSpPr>
            <p:spPr>
              <a:xfrm rot="16200000" flipH="1">
                <a:off x="8959749" y="4924187"/>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004B0C20-2998-4586-9085-19FC7BAF9763}"/>
                  </a:ext>
                </a:extLst>
              </p:cNvPr>
              <p:cNvCxnSpPr>
                <a:cxnSpLocks/>
              </p:cNvCxnSpPr>
              <p:nvPr/>
            </p:nvCxnSpPr>
            <p:spPr>
              <a:xfrm rot="5400000">
                <a:off x="9121769" y="4875562"/>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6401CE2C-CFC3-4194-B875-C83349637ADE}"/>
                  </a:ext>
                </a:extLst>
              </p:cNvPr>
              <p:cNvCxnSpPr>
                <a:cxnSpLocks/>
                <a:endCxn id="166" idx="1"/>
              </p:cNvCxnSpPr>
              <p:nvPr/>
            </p:nvCxnSpPr>
            <p:spPr>
              <a:xfrm flipV="1">
                <a:off x="6481942" y="2110583"/>
                <a:ext cx="2131622" cy="1119806"/>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4E1F965B-A70C-4E59-ACC2-90B6EC84391F}"/>
                  </a:ext>
                </a:extLst>
              </p:cNvPr>
              <p:cNvCxnSpPr>
                <a:cxnSpLocks/>
                <a:endCxn id="180" idx="1"/>
              </p:cNvCxnSpPr>
              <p:nvPr/>
            </p:nvCxnSpPr>
            <p:spPr>
              <a:xfrm>
                <a:off x="6481942" y="3538903"/>
                <a:ext cx="2131622" cy="1197881"/>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2" name="Group 141">
                <a:extLst>
                  <a:ext uri="{FF2B5EF4-FFF2-40B4-BE49-F238E27FC236}">
                    <a16:creationId xmlns:a16="http://schemas.microsoft.com/office/drawing/2014/main" id="{FFCDA805-957B-4921-AFA4-944D3E86EF00}"/>
                  </a:ext>
                </a:extLst>
              </p:cNvPr>
              <p:cNvGrpSpPr/>
              <p:nvPr/>
            </p:nvGrpSpPr>
            <p:grpSpPr>
              <a:xfrm>
                <a:off x="11063592" y="1581259"/>
                <a:ext cx="914400" cy="568369"/>
                <a:chOff x="10706748" y="1441803"/>
                <a:chExt cx="914400" cy="568369"/>
              </a:xfrm>
            </p:grpSpPr>
            <p:sp>
              <p:nvSpPr>
                <p:cNvPr id="143" name="globe_2" title="Icon of a sphere made of lines">
                  <a:extLst>
                    <a:ext uri="{FF2B5EF4-FFF2-40B4-BE49-F238E27FC236}">
                      <a16:creationId xmlns:a16="http://schemas.microsoft.com/office/drawing/2014/main" id="{3FDBC01C-864C-4C15-A719-4EE007FC7048}"/>
                    </a:ext>
                  </a:extLst>
                </p:cNvPr>
                <p:cNvSpPr>
                  <a:spLocks noChangeAspect="1" noEditPoints="1"/>
                </p:cNvSpPr>
                <p:nvPr/>
              </p:nvSpPr>
              <p:spPr bwMode="auto">
                <a:xfrm>
                  <a:off x="10981771" y="1644412"/>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solidFill>
                      <a:srgbClr val="3C3C41"/>
                    </a:solidFill>
                    <a:latin typeface="Segoe UI"/>
                  </a:endParaRPr>
                </a:p>
              </p:txBody>
            </p:sp>
            <p:sp>
              <p:nvSpPr>
                <p:cNvPr id="144" name="Title 1">
                  <a:extLst>
                    <a:ext uri="{FF2B5EF4-FFF2-40B4-BE49-F238E27FC236}">
                      <a16:creationId xmlns:a16="http://schemas.microsoft.com/office/drawing/2014/main" id="{5E05ED83-2888-47B0-83A2-035EC6F0D578}"/>
                    </a:ext>
                  </a:extLst>
                </p:cNvPr>
                <p:cNvSpPr txBox="1">
                  <a:spLocks/>
                </p:cNvSpPr>
                <p:nvPr/>
              </p:nvSpPr>
              <p:spPr>
                <a:xfrm>
                  <a:off x="10706748" y="1441803"/>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dirty="0">
                      <a:solidFill>
                        <a:srgbClr val="3C3C41"/>
                      </a:solidFill>
                      <a:latin typeface="Segoe UI Semibold" panose="020B0702040204020203" pitchFamily="34" charset="0"/>
                      <a:cs typeface="Segoe UI Semibold" panose="020B0702040204020203" pitchFamily="34" charset="0"/>
                    </a:rPr>
                    <a:t>Internet</a:t>
                  </a:r>
                </a:p>
              </p:txBody>
            </p:sp>
          </p:grpSp>
          <p:cxnSp>
            <p:nvCxnSpPr>
              <p:cNvPr id="145" name="Straight Arrow Connector 144">
                <a:extLst>
                  <a:ext uri="{FF2B5EF4-FFF2-40B4-BE49-F238E27FC236}">
                    <a16:creationId xmlns:a16="http://schemas.microsoft.com/office/drawing/2014/main" id="{1900C8F2-8CCF-41B2-BE27-101EDBDB8480}"/>
                  </a:ext>
                </a:extLst>
              </p:cNvPr>
              <p:cNvCxnSpPr>
                <a:cxnSpLocks/>
                <a:stCxn id="143" idx="0"/>
              </p:cNvCxnSpPr>
              <p:nvPr/>
            </p:nvCxnSpPr>
            <p:spPr>
              <a:xfrm flipH="1">
                <a:off x="10463670" y="1967294"/>
                <a:ext cx="87494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15E4756A-7CF1-416B-82C4-F481B7246441}"/>
                  </a:ext>
                </a:extLst>
              </p:cNvPr>
              <p:cNvGrpSpPr/>
              <p:nvPr/>
            </p:nvGrpSpPr>
            <p:grpSpPr>
              <a:xfrm>
                <a:off x="11063592" y="4207460"/>
                <a:ext cx="914400" cy="568369"/>
                <a:chOff x="10706748" y="4349344"/>
                <a:chExt cx="914400" cy="568369"/>
              </a:xfrm>
            </p:grpSpPr>
            <p:sp>
              <p:nvSpPr>
                <p:cNvPr id="147" name="globe_2" title="Icon of a sphere made of lines">
                  <a:extLst>
                    <a:ext uri="{FF2B5EF4-FFF2-40B4-BE49-F238E27FC236}">
                      <a16:creationId xmlns:a16="http://schemas.microsoft.com/office/drawing/2014/main" id="{70F2D98E-2265-4416-BC19-1F33B268E7A8}"/>
                    </a:ext>
                  </a:extLst>
                </p:cNvPr>
                <p:cNvSpPr>
                  <a:spLocks noChangeAspect="1" noEditPoints="1"/>
                </p:cNvSpPr>
                <p:nvPr/>
              </p:nvSpPr>
              <p:spPr bwMode="auto">
                <a:xfrm>
                  <a:off x="10981771" y="4551953"/>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solidFill>
                      <a:srgbClr val="3C3C41"/>
                    </a:solidFill>
                    <a:latin typeface="Segoe UI"/>
                  </a:endParaRPr>
                </a:p>
              </p:txBody>
            </p:sp>
            <p:sp>
              <p:nvSpPr>
                <p:cNvPr id="148" name="Title 1">
                  <a:extLst>
                    <a:ext uri="{FF2B5EF4-FFF2-40B4-BE49-F238E27FC236}">
                      <a16:creationId xmlns:a16="http://schemas.microsoft.com/office/drawing/2014/main" id="{017CDBD2-B5AC-4794-8044-597204D602BE}"/>
                    </a:ext>
                  </a:extLst>
                </p:cNvPr>
                <p:cNvSpPr txBox="1">
                  <a:spLocks/>
                </p:cNvSpPr>
                <p:nvPr/>
              </p:nvSpPr>
              <p:spPr>
                <a:xfrm>
                  <a:off x="10706748" y="4349344"/>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a:solidFill>
                        <a:srgbClr val="3C3C41"/>
                      </a:solidFill>
                      <a:latin typeface="Segoe UI Semibold" panose="020B0702040204020203" pitchFamily="34" charset="0"/>
                      <a:cs typeface="Segoe UI Semibold" panose="020B0702040204020203" pitchFamily="34" charset="0"/>
                    </a:rPr>
                    <a:t>Internet</a:t>
                  </a:r>
                </a:p>
              </p:txBody>
            </p:sp>
          </p:grpSp>
          <p:cxnSp>
            <p:nvCxnSpPr>
              <p:cNvPr id="149" name="Straight Arrow Connector 148">
                <a:extLst>
                  <a:ext uri="{FF2B5EF4-FFF2-40B4-BE49-F238E27FC236}">
                    <a16:creationId xmlns:a16="http://schemas.microsoft.com/office/drawing/2014/main" id="{4C20DBCF-B5C7-4BA5-9D3F-73FA7AD57D55}"/>
                  </a:ext>
                </a:extLst>
              </p:cNvPr>
              <p:cNvCxnSpPr>
                <a:cxnSpLocks/>
                <a:stCxn id="147" idx="0"/>
              </p:cNvCxnSpPr>
              <p:nvPr/>
            </p:nvCxnSpPr>
            <p:spPr>
              <a:xfrm flipH="1">
                <a:off x="10463670" y="4593495"/>
                <a:ext cx="87494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54647142-BC31-4B4E-9FEB-F415BCA1833E}"/>
                  </a:ext>
                </a:extLst>
              </p:cNvPr>
              <p:cNvGrpSpPr/>
              <p:nvPr/>
            </p:nvGrpSpPr>
            <p:grpSpPr>
              <a:xfrm>
                <a:off x="5856086" y="1303710"/>
                <a:ext cx="717581" cy="849998"/>
                <a:chOff x="5499242" y="1304924"/>
                <a:chExt cx="717581" cy="849998"/>
              </a:xfrm>
            </p:grpSpPr>
            <p:sp>
              <p:nvSpPr>
                <p:cNvPr id="151" name="Title 1">
                  <a:extLst>
                    <a:ext uri="{FF2B5EF4-FFF2-40B4-BE49-F238E27FC236}">
                      <a16:creationId xmlns:a16="http://schemas.microsoft.com/office/drawing/2014/main" id="{E73258AC-9907-4009-AB8B-4FE81F0FD2DB}"/>
                    </a:ext>
                  </a:extLst>
                </p:cNvPr>
                <p:cNvSpPr txBox="1">
                  <a:spLocks/>
                </p:cNvSpPr>
                <p:nvPr/>
              </p:nvSpPr>
              <p:spPr>
                <a:xfrm>
                  <a:off x="5499242" y="1304924"/>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dirty="0">
                      <a:solidFill>
                        <a:srgbClr val="3C3C41"/>
                      </a:solidFill>
                      <a:latin typeface="Segoe UI Semibold" panose="020B0702040204020203" pitchFamily="34" charset="0"/>
                      <a:cs typeface="Segoe UI Semibold" panose="020B0702040204020203" pitchFamily="34" charset="0"/>
                    </a:rPr>
                    <a:t>User</a:t>
                  </a:r>
                </a:p>
              </p:txBody>
            </p:sp>
            <p:sp>
              <p:nvSpPr>
                <p:cNvPr id="152" name="Rectangle: Rounded Corners 151">
                  <a:extLst>
                    <a:ext uri="{FF2B5EF4-FFF2-40B4-BE49-F238E27FC236}">
                      <a16:creationId xmlns:a16="http://schemas.microsoft.com/office/drawing/2014/main" id="{30F15B4F-8449-4AD5-ABB0-A684F2A2811B}"/>
                    </a:ext>
                  </a:extLst>
                </p:cNvPr>
                <p:cNvSpPr/>
                <p:nvPr/>
              </p:nvSpPr>
              <p:spPr bwMode="auto">
                <a:xfrm>
                  <a:off x="5551583" y="1547191"/>
                  <a:ext cx="607731" cy="607731"/>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3C3C41"/>
                    </a:solidFill>
                    <a:latin typeface="Segoe UI"/>
                    <a:cs typeface="Segoe UI" pitchFamily="34" charset="0"/>
                  </a:endParaRPr>
                </a:p>
              </p:txBody>
            </p:sp>
            <p:sp>
              <p:nvSpPr>
                <p:cNvPr id="153" name="people_4" title="Icon of a person">
                  <a:extLst>
                    <a:ext uri="{FF2B5EF4-FFF2-40B4-BE49-F238E27FC236}">
                      <a16:creationId xmlns:a16="http://schemas.microsoft.com/office/drawing/2014/main" id="{E4172832-8B4F-445F-A10B-589A72911918}"/>
                    </a:ext>
                  </a:extLst>
                </p:cNvPr>
                <p:cNvSpPr>
                  <a:spLocks noChangeAspect="1" noEditPoints="1"/>
                </p:cNvSpPr>
                <p:nvPr/>
              </p:nvSpPr>
              <p:spPr bwMode="auto">
                <a:xfrm>
                  <a:off x="5677647" y="1652278"/>
                  <a:ext cx="355603" cy="39755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a:solidFill>
                      <a:srgbClr val="3C3C41"/>
                    </a:solidFill>
                    <a:latin typeface="Segoe UI"/>
                  </a:endParaRPr>
                </a:p>
              </p:txBody>
            </p:sp>
          </p:grpSp>
          <p:grpSp>
            <p:nvGrpSpPr>
              <p:cNvPr id="154" name="Group 153">
                <a:extLst>
                  <a:ext uri="{FF2B5EF4-FFF2-40B4-BE49-F238E27FC236}">
                    <a16:creationId xmlns:a16="http://schemas.microsoft.com/office/drawing/2014/main" id="{45675138-7834-464B-841D-37E4B6DAB97F}"/>
                  </a:ext>
                </a:extLst>
              </p:cNvPr>
              <p:cNvGrpSpPr/>
              <p:nvPr/>
            </p:nvGrpSpPr>
            <p:grpSpPr>
              <a:xfrm>
                <a:off x="8579344" y="1674203"/>
                <a:ext cx="601487" cy="703174"/>
                <a:chOff x="8579344" y="1674203"/>
                <a:chExt cx="601487" cy="703174"/>
              </a:xfrm>
            </p:grpSpPr>
            <p:grpSp>
              <p:nvGrpSpPr>
                <p:cNvPr id="155" name="Group 154">
                  <a:extLst>
                    <a:ext uri="{FF2B5EF4-FFF2-40B4-BE49-F238E27FC236}">
                      <a16:creationId xmlns:a16="http://schemas.microsoft.com/office/drawing/2014/main" id="{B7A09E49-ECD8-40F4-8456-8772B2F842E1}"/>
                    </a:ext>
                  </a:extLst>
                </p:cNvPr>
                <p:cNvGrpSpPr/>
                <p:nvPr/>
              </p:nvGrpSpPr>
              <p:grpSpPr>
                <a:xfrm>
                  <a:off x="8579344" y="1674203"/>
                  <a:ext cx="601487" cy="703174"/>
                  <a:chOff x="8579344" y="1674203"/>
                  <a:chExt cx="601487" cy="703174"/>
                </a:xfrm>
              </p:grpSpPr>
              <p:sp>
                <p:nvSpPr>
                  <p:cNvPr id="166" name="Rectangle: Rounded Corners 165">
                    <a:extLst>
                      <a:ext uri="{FF2B5EF4-FFF2-40B4-BE49-F238E27FC236}">
                        <a16:creationId xmlns:a16="http://schemas.microsoft.com/office/drawing/2014/main" id="{B6C9A05A-E93D-4109-9E52-40E3B0BD42A7}"/>
                      </a:ext>
                    </a:extLst>
                  </p:cNvPr>
                  <p:cNvSpPr/>
                  <p:nvPr/>
                </p:nvSpPr>
                <p:spPr bwMode="auto">
                  <a:xfrm>
                    <a:off x="8613564" y="1843788"/>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167" name="Title 1">
                    <a:extLst>
                      <a:ext uri="{FF2B5EF4-FFF2-40B4-BE49-F238E27FC236}">
                        <a16:creationId xmlns:a16="http://schemas.microsoft.com/office/drawing/2014/main" id="{02C72EBF-A51D-47CC-A204-13C65014383F}"/>
                      </a:ext>
                    </a:extLst>
                  </p:cNvPr>
                  <p:cNvSpPr txBox="1">
                    <a:spLocks/>
                  </p:cNvSpPr>
                  <p:nvPr/>
                </p:nvSpPr>
                <p:spPr>
                  <a:xfrm>
                    <a:off x="8579344" y="1674203"/>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dirty="0">
                        <a:solidFill>
                          <a:srgbClr val="3C3C41"/>
                        </a:solidFill>
                        <a:latin typeface="Segoe UI Semibold" panose="020B0702040204020203" pitchFamily="34" charset="0"/>
                        <a:cs typeface="Segoe UI Semibold" panose="020B0702040204020203" pitchFamily="34" charset="0"/>
                      </a:rPr>
                      <a:t>kubelet</a:t>
                    </a:r>
                  </a:p>
                </p:txBody>
              </p:sp>
            </p:grpSp>
            <p:grpSp>
              <p:nvGrpSpPr>
                <p:cNvPr id="156" name="Group 155">
                  <a:extLst>
                    <a:ext uri="{FF2B5EF4-FFF2-40B4-BE49-F238E27FC236}">
                      <a16:creationId xmlns:a16="http://schemas.microsoft.com/office/drawing/2014/main" id="{D8D87CA5-2646-42BA-898F-3C1DDF10BFD8}"/>
                    </a:ext>
                  </a:extLst>
                </p:cNvPr>
                <p:cNvGrpSpPr/>
                <p:nvPr/>
              </p:nvGrpSpPr>
              <p:grpSpPr>
                <a:xfrm>
                  <a:off x="8721381" y="1977370"/>
                  <a:ext cx="317954" cy="266424"/>
                  <a:chOff x="8721381" y="1977370"/>
                  <a:chExt cx="317954" cy="266424"/>
                </a:xfrm>
              </p:grpSpPr>
              <p:cxnSp>
                <p:nvCxnSpPr>
                  <p:cNvPr id="157" name="Straight Connector 156">
                    <a:extLst>
                      <a:ext uri="{FF2B5EF4-FFF2-40B4-BE49-F238E27FC236}">
                        <a16:creationId xmlns:a16="http://schemas.microsoft.com/office/drawing/2014/main" id="{BCE7F5BE-401B-4D8F-B49E-E6AB3DD80A0C}"/>
                      </a:ext>
                    </a:extLst>
                  </p:cNvPr>
                  <p:cNvCxnSpPr>
                    <a:stCxn id="161" idx="2"/>
                    <a:endCxn id="164" idx="6"/>
                  </p:cNvCxnSpPr>
                  <p:nvPr/>
                </p:nvCxnSpPr>
                <p:spPr>
                  <a:xfrm flipH="1">
                    <a:off x="8780036" y="2122095"/>
                    <a:ext cx="125541" cy="0"/>
                  </a:xfrm>
                  <a:prstGeom prst="line">
                    <a:avLst/>
                  </a:prstGeom>
                  <a:solidFill>
                    <a:srgbClr val="D7EAF8"/>
                  </a:solid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8C3DE68-7F02-4CF0-BCAB-5B1AAD31380E}"/>
                      </a:ext>
                    </a:extLst>
                  </p:cNvPr>
                  <p:cNvCxnSpPr>
                    <a:cxnSpLocks/>
                  </p:cNvCxnSpPr>
                  <p:nvPr/>
                </p:nvCxnSpPr>
                <p:spPr>
                  <a:xfrm flipH="1" flipV="1">
                    <a:off x="8859967" y="2005994"/>
                    <a:ext cx="88397" cy="114483"/>
                  </a:xfrm>
                  <a:prstGeom prst="line">
                    <a:avLst/>
                  </a:prstGeom>
                  <a:solidFill>
                    <a:srgbClr val="D7EAF8"/>
                  </a:solid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5465BB7-A219-4DE7-BA84-9ECC93330B90}"/>
                      </a:ext>
                    </a:extLst>
                  </p:cNvPr>
                  <p:cNvCxnSpPr>
                    <a:cxnSpLocks/>
                  </p:cNvCxnSpPr>
                  <p:nvPr/>
                </p:nvCxnSpPr>
                <p:spPr>
                  <a:xfrm flipH="1">
                    <a:off x="8841373" y="2120475"/>
                    <a:ext cx="125830" cy="98785"/>
                  </a:xfrm>
                  <a:prstGeom prst="line">
                    <a:avLst/>
                  </a:prstGeom>
                  <a:solidFill>
                    <a:srgbClr val="D7EAF8"/>
                  </a:solid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199748F-5210-45BE-8265-F505FEA093F5}"/>
                      </a:ext>
                    </a:extLst>
                  </p:cNvPr>
                  <p:cNvCxnSpPr>
                    <a:cxnSpLocks/>
                  </p:cNvCxnSpPr>
                  <p:nvPr/>
                </p:nvCxnSpPr>
                <p:spPr>
                  <a:xfrm flipH="1" flipV="1">
                    <a:off x="8952713" y="2137866"/>
                    <a:ext cx="55066" cy="75354"/>
                  </a:xfrm>
                  <a:prstGeom prst="line">
                    <a:avLst/>
                  </a:prstGeom>
                  <a:solidFill>
                    <a:srgbClr val="D7EAF8"/>
                  </a:solid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9A257BC5-A1B2-459C-BBF6-B68B47D7A14C}"/>
                      </a:ext>
                    </a:extLst>
                  </p:cNvPr>
                  <p:cNvSpPr/>
                  <p:nvPr/>
                </p:nvSpPr>
                <p:spPr bwMode="auto">
                  <a:xfrm>
                    <a:off x="8905577" y="2079335"/>
                    <a:ext cx="85519" cy="85519"/>
                  </a:xfrm>
                  <a:prstGeom prst="ellipse">
                    <a:avLst/>
                  </a:prstGeom>
                  <a:solidFill>
                    <a:srgbClr val="D7EAF8"/>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AECC6752-36D4-4AE1-88B3-2963927A2467}"/>
                      </a:ext>
                    </a:extLst>
                  </p:cNvPr>
                  <p:cNvSpPr/>
                  <p:nvPr/>
                </p:nvSpPr>
                <p:spPr bwMode="auto">
                  <a:xfrm>
                    <a:off x="8980680" y="2185139"/>
                    <a:ext cx="58655" cy="58655"/>
                  </a:xfrm>
                  <a:prstGeom prst="ellipse">
                    <a:avLst/>
                  </a:prstGeom>
                  <a:solidFill>
                    <a:srgbClr val="D7EAF8"/>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4132B2A8-3305-44D1-9DE2-062FA6A3BAA9}"/>
                      </a:ext>
                    </a:extLst>
                  </p:cNvPr>
                  <p:cNvSpPr/>
                  <p:nvPr/>
                </p:nvSpPr>
                <p:spPr bwMode="auto">
                  <a:xfrm>
                    <a:off x="8835407" y="1977370"/>
                    <a:ext cx="58655" cy="58655"/>
                  </a:xfrm>
                  <a:prstGeom prst="ellipse">
                    <a:avLst/>
                  </a:prstGeom>
                  <a:solidFill>
                    <a:srgbClr val="D7EAF8"/>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9804A7F8-67CF-4EC1-A335-D53B7F9CA27D}"/>
                      </a:ext>
                    </a:extLst>
                  </p:cNvPr>
                  <p:cNvSpPr/>
                  <p:nvPr/>
                </p:nvSpPr>
                <p:spPr bwMode="auto">
                  <a:xfrm>
                    <a:off x="8721381" y="2092767"/>
                    <a:ext cx="58655" cy="58655"/>
                  </a:xfrm>
                  <a:prstGeom prst="ellipse">
                    <a:avLst/>
                  </a:prstGeom>
                  <a:solidFill>
                    <a:srgbClr val="D7EAF8"/>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8CFDA6FF-036B-4BDF-9838-41F4B8C9E80B}"/>
                      </a:ext>
                    </a:extLst>
                  </p:cNvPr>
                  <p:cNvSpPr/>
                  <p:nvPr/>
                </p:nvSpPr>
                <p:spPr bwMode="auto">
                  <a:xfrm>
                    <a:off x="8822798" y="2191496"/>
                    <a:ext cx="45719" cy="45719"/>
                  </a:xfrm>
                  <a:prstGeom prst="ellipse">
                    <a:avLst/>
                  </a:prstGeom>
                  <a:solidFill>
                    <a:srgbClr val="D7EAF8"/>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68" name="Group 167">
                <a:extLst>
                  <a:ext uri="{FF2B5EF4-FFF2-40B4-BE49-F238E27FC236}">
                    <a16:creationId xmlns:a16="http://schemas.microsoft.com/office/drawing/2014/main" id="{29C90186-0504-422B-AF7F-9D43F9B36B76}"/>
                  </a:ext>
                </a:extLst>
              </p:cNvPr>
              <p:cNvGrpSpPr/>
              <p:nvPr/>
            </p:nvGrpSpPr>
            <p:grpSpPr>
              <a:xfrm>
                <a:off x="8579344" y="4300404"/>
                <a:ext cx="601487" cy="703174"/>
                <a:chOff x="8579344" y="4300404"/>
                <a:chExt cx="601487" cy="703174"/>
              </a:xfrm>
            </p:grpSpPr>
            <p:grpSp>
              <p:nvGrpSpPr>
                <p:cNvPr id="169" name="Group 168">
                  <a:extLst>
                    <a:ext uri="{FF2B5EF4-FFF2-40B4-BE49-F238E27FC236}">
                      <a16:creationId xmlns:a16="http://schemas.microsoft.com/office/drawing/2014/main" id="{5C56200E-3515-4748-9F49-664EA98F7E27}"/>
                    </a:ext>
                  </a:extLst>
                </p:cNvPr>
                <p:cNvGrpSpPr/>
                <p:nvPr/>
              </p:nvGrpSpPr>
              <p:grpSpPr>
                <a:xfrm>
                  <a:off x="8579344" y="4300404"/>
                  <a:ext cx="601487" cy="703174"/>
                  <a:chOff x="8579344" y="4300404"/>
                  <a:chExt cx="601487" cy="703174"/>
                </a:xfrm>
              </p:grpSpPr>
              <p:sp>
                <p:nvSpPr>
                  <p:cNvPr id="180" name="Rectangle: Rounded Corners 179">
                    <a:extLst>
                      <a:ext uri="{FF2B5EF4-FFF2-40B4-BE49-F238E27FC236}">
                        <a16:creationId xmlns:a16="http://schemas.microsoft.com/office/drawing/2014/main" id="{0CC518F3-61A0-4482-BC0F-5EFF87CF43D5}"/>
                      </a:ext>
                    </a:extLst>
                  </p:cNvPr>
                  <p:cNvSpPr/>
                  <p:nvPr/>
                </p:nvSpPr>
                <p:spPr bwMode="auto">
                  <a:xfrm>
                    <a:off x="8613564" y="4469989"/>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181" name="Title 1">
                    <a:extLst>
                      <a:ext uri="{FF2B5EF4-FFF2-40B4-BE49-F238E27FC236}">
                        <a16:creationId xmlns:a16="http://schemas.microsoft.com/office/drawing/2014/main" id="{7E1FCF94-C424-46BE-8421-BF8CC09D13EA}"/>
                      </a:ext>
                    </a:extLst>
                  </p:cNvPr>
                  <p:cNvSpPr txBox="1">
                    <a:spLocks/>
                  </p:cNvSpPr>
                  <p:nvPr/>
                </p:nvSpPr>
                <p:spPr>
                  <a:xfrm>
                    <a:off x="8579344" y="430040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dirty="0">
                        <a:solidFill>
                          <a:srgbClr val="3C3C41"/>
                        </a:solidFill>
                        <a:latin typeface="Segoe UI Semibold" panose="020B0702040204020203" pitchFamily="34" charset="0"/>
                        <a:cs typeface="Segoe UI Semibold" panose="020B0702040204020203" pitchFamily="34" charset="0"/>
                      </a:rPr>
                      <a:t>kubelet</a:t>
                    </a:r>
                  </a:p>
                </p:txBody>
              </p:sp>
            </p:grpSp>
            <p:grpSp>
              <p:nvGrpSpPr>
                <p:cNvPr id="170" name="Group 169">
                  <a:extLst>
                    <a:ext uri="{FF2B5EF4-FFF2-40B4-BE49-F238E27FC236}">
                      <a16:creationId xmlns:a16="http://schemas.microsoft.com/office/drawing/2014/main" id="{BBC7600F-5C6A-4A61-84D6-4317BDC61DDA}"/>
                    </a:ext>
                  </a:extLst>
                </p:cNvPr>
                <p:cNvGrpSpPr/>
                <p:nvPr/>
              </p:nvGrpSpPr>
              <p:grpSpPr>
                <a:xfrm>
                  <a:off x="8721381" y="4603571"/>
                  <a:ext cx="317954" cy="266424"/>
                  <a:chOff x="6856356" y="1807422"/>
                  <a:chExt cx="317954" cy="266424"/>
                </a:xfrm>
                <a:solidFill>
                  <a:srgbClr val="D7EAF8"/>
                </a:solidFill>
              </p:grpSpPr>
              <p:cxnSp>
                <p:nvCxnSpPr>
                  <p:cNvPr id="171" name="Straight Connector 170">
                    <a:extLst>
                      <a:ext uri="{FF2B5EF4-FFF2-40B4-BE49-F238E27FC236}">
                        <a16:creationId xmlns:a16="http://schemas.microsoft.com/office/drawing/2014/main" id="{83B981F3-2028-4628-982E-22BC75C6FB09}"/>
                      </a:ext>
                    </a:extLst>
                  </p:cNvPr>
                  <p:cNvCxnSpPr>
                    <a:stCxn id="175" idx="2"/>
                    <a:endCxn id="178" idx="6"/>
                  </p:cNvCxnSpPr>
                  <p:nvPr/>
                </p:nvCxnSpPr>
                <p:spPr>
                  <a:xfrm flipH="1">
                    <a:off x="6915011" y="1952147"/>
                    <a:ext cx="125541" cy="0"/>
                  </a:xfrm>
                  <a:prstGeom prst="line">
                    <a:avLst/>
                  </a:prstGeom>
                  <a:grp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8CEBC69-5994-4CA9-9C42-EEC639D2A34D}"/>
                      </a:ext>
                    </a:extLst>
                  </p:cNvPr>
                  <p:cNvCxnSpPr>
                    <a:cxnSpLocks/>
                  </p:cNvCxnSpPr>
                  <p:nvPr/>
                </p:nvCxnSpPr>
                <p:spPr>
                  <a:xfrm flipH="1" flipV="1">
                    <a:off x="6994942" y="1836046"/>
                    <a:ext cx="88397" cy="114483"/>
                  </a:xfrm>
                  <a:prstGeom prst="line">
                    <a:avLst/>
                  </a:prstGeom>
                  <a:grp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E2A4B39-3403-4506-A8CF-12051C476394}"/>
                      </a:ext>
                    </a:extLst>
                  </p:cNvPr>
                  <p:cNvCxnSpPr>
                    <a:cxnSpLocks/>
                  </p:cNvCxnSpPr>
                  <p:nvPr/>
                </p:nvCxnSpPr>
                <p:spPr>
                  <a:xfrm flipH="1">
                    <a:off x="6976348" y="1950527"/>
                    <a:ext cx="125830" cy="98785"/>
                  </a:xfrm>
                  <a:prstGeom prst="line">
                    <a:avLst/>
                  </a:prstGeom>
                  <a:grp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7BFF2A2-83CE-469B-98DF-945BDBAA3CEB}"/>
                      </a:ext>
                    </a:extLst>
                  </p:cNvPr>
                  <p:cNvCxnSpPr>
                    <a:cxnSpLocks/>
                  </p:cNvCxnSpPr>
                  <p:nvPr/>
                </p:nvCxnSpPr>
                <p:spPr>
                  <a:xfrm flipH="1" flipV="1">
                    <a:off x="7087688" y="1967918"/>
                    <a:ext cx="55066" cy="75354"/>
                  </a:xfrm>
                  <a:prstGeom prst="line">
                    <a:avLst/>
                  </a:prstGeom>
                  <a:grp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C157A1A9-855D-4D50-83FB-929E361F6A74}"/>
                      </a:ext>
                    </a:extLst>
                  </p:cNvPr>
                  <p:cNvSpPr/>
                  <p:nvPr/>
                </p:nvSpPr>
                <p:spPr bwMode="auto">
                  <a:xfrm>
                    <a:off x="7040552" y="1909387"/>
                    <a:ext cx="85519" cy="85519"/>
                  </a:xfrm>
                  <a:prstGeom prst="ellipse">
                    <a:avLst/>
                  </a:prstGeom>
                  <a:grp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Oval 175">
                    <a:extLst>
                      <a:ext uri="{FF2B5EF4-FFF2-40B4-BE49-F238E27FC236}">
                        <a16:creationId xmlns:a16="http://schemas.microsoft.com/office/drawing/2014/main" id="{056BBE7B-F9AD-43E0-A897-DDE6723CF466}"/>
                      </a:ext>
                    </a:extLst>
                  </p:cNvPr>
                  <p:cNvSpPr/>
                  <p:nvPr/>
                </p:nvSpPr>
                <p:spPr bwMode="auto">
                  <a:xfrm>
                    <a:off x="7115655" y="2015191"/>
                    <a:ext cx="58655" cy="58655"/>
                  </a:xfrm>
                  <a:prstGeom prst="ellipse">
                    <a:avLst/>
                  </a:prstGeom>
                  <a:grp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Oval 176">
                    <a:extLst>
                      <a:ext uri="{FF2B5EF4-FFF2-40B4-BE49-F238E27FC236}">
                        <a16:creationId xmlns:a16="http://schemas.microsoft.com/office/drawing/2014/main" id="{3F9B4FDA-93D5-453A-AEA3-74DA287A09A5}"/>
                      </a:ext>
                    </a:extLst>
                  </p:cNvPr>
                  <p:cNvSpPr/>
                  <p:nvPr/>
                </p:nvSpPr>
                <p:spPr bwMode="auto">
                  <a:xfrm>
                    <a:off x="6970382" y="1807422"/>
                    <a:ext cx="58655" cy="58655"/>
                  </a:xfrm>
                  <a:prstGeom prst="ellipse">
                    <a:avLst/>
                  </a:prstGeom>
                  <a:grp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5A0DAA3E-82AB-4E86-87D0-5E99A0B2D056}"/>
                      </a:ext>
                    </a:extLst>
                  </p:cNvPr>
                  <p:cNvSpPr/>
                  <p:nvPr/>
                </p:nvSpPr>
                <p:spPr bwMode="auto">
                  <a:xfrm>
                    <a:off x="6856356" y="1922819"/>
                    <a:ext cx="58655" cy="58655"/>
                  </a:xfrm>
                  <a:prstGeom prst="ellipse">
                    <a:avLst/>
                  </a:prstGeom>
                  <a:grp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099030A0-CD8D-44C0-84E4-6F8132985239}"/>
                      </a:ext>
                    </a:extLst>
                  </p:cNvPr>
                  <p:cNvSpPr/>
                  <p:nvPr/>
                </p:nvSpPr>
                <p:spPr bwMode="auto">
                  <a:xfrm>
                    <a:off x="6957773" y="2021548"/>
                    <a:ext cx="45719" cy="45719"/>
                  </a:xfrm>
                  <a:prstGeom prst="ellipse">
                    <a:avLst/>
                  </a:prstGeom>
                  <a:grp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82" name="Title 1">
                <a:extLst>
                  <a:ext uri="{FF2B5EF4-FFF2-40B4-BE49-F238E27FC236}">
                    <a16:creationId xmlns:a16="http://schemas.microsoft.com/office/drawing/2014/main" id="{AB960E14-EAD6-4C5D-80E6-4CB1BF921FCC}"/>
                  </a:ext>
                </a:extLst>
              </p:cNvPr>
              <p:cNvSpPr txBox="1">
                <a:spLocks/>
              </p:cNvSpPr>
              <p:nvPr/>
            </p:nvSpPr>
            <p:spPr>
              <a:xfrm>
                <a:off x="7895168" y="1148115"/>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dirty="0">
                    <a:solidFill>
                      <a:srgbClr val="3C3C41"/>
                    </a:solidFill>
                    <a:latin typeface="Segoe UI Semibold" panose="020B0702040204020203" pitchFamily="34" charset="0"/>
                    <a:cs typeface="Segoe UI Semibold" panose="020B0702040204020203" pitchFamily="34" charset="0"/>
                  </a:rPr>
                  <a:t>Agent pools</a:t>
                </a:r>
              </a:p>
            </p:txBody>
          </p:sp>
        </p:grpSp>
        <p:sp>
          <p:nvSpPr>
            <p:cNvPr id="3" name="Oval 2">
              <a:extLst>
                <a:ext uri="{FF2B5EF4-FFF2-40B4-BE49-F238E27FC236}">
                  <a16:creationId xmlns:a16="http://schemas.microsoft.com/office/drawing/2014/main" id="{BE1C0BA6-7CA4-42CB-AB1C-4BC6F0132ED0}"/>
                </a:ext>
              </a:extLst>
            </p:cNvPr>
            <p:cNvSpPr/>
            <p:nvPr/>
          </p:nvSpPr>
          <p:spPr bwMode="auto">
            <a:xfrm>
              <a:off x="5033112" y="218362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85" name="Oval 184">
              <a:extLst>
                <a:ext uri="{FF2B5EF4-FFF2-40B4-BE49-F238E27FC236}">
                  <a16:creationId xmlns:a16="http://schemas.microsoft.com/office/drawing/2014/main" id="{C68F896A-4A9E-4205-BC81-513D1C5680E2}"/>
                </a:ext>
              </a:extLst>
            </p:cNvPr>
            <p:cNvSpPr/>
            <p:nvPr/>
          </p:nvSpPr>
          <p:spPr bwMode="auto">
            <a:xfrm>
              <a:off x="8891750" y="119788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231313882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a:xfrm>
            <a:off x="200660" y="0"/>
            <a:ext cx="6159500" cy="825047"/>
          </a:xfrm>
        </p:spPr>
        <p:txBody>
          <a:bodyPr/>
          <a:lstStyle/>
          <a:p>
            <a:r>
              <a:rPr lang="en-US" dirty="0"/>
              <a:t>Azure Container Insights</a:t>
            </a:r>
          </a:p>
        </p:txBody>
      </p:sp>
      <p:sp>
        <p:nvSpPr>
          <p:cNvPr id="5" name="TextBox 4">
            <a:extLst>
              <a:ext uri="{FF2B5EF4-FFF2-40B4-BE49-F238E27FC236}">
                <a16:creationId xmlns:a16="http://schemas.microsoft.com/office/drawing/2014/main" id="{AE4B662C-0DB6-F82D-4DFF-5BA5F8DB412B}"/>
              </a:ext>
            </a:extLst>
          </p:cNvPr>
          <p:cNvSpPr txBox="1"/>
          <p:nvPr/>
        </p:nvSpPr>
        <p:spPr>
          <a:xfrm>
            <a:off x="200660" y="4700955"/>
            <a:ext cx="6761480" cy="646331"/>
          </a:xfrm>
          <a:prstGeom prst="rect">
            <a:avLst/>
          </a:prstGeom>
          <a:noFill/>
        </p:spPr>
        <p:txBody>
          <a:bodyPr wrap="square">
            <a:spAutoFit/>
          </a:bodyPr>
          <a:lstStyle/>
          <a:p>
            <a:r>
              <a:rPr lang="en-US" dirty="0"/>
              <a:t>Module2-Instructions</a:t>
            </a:r>
          </a:p>
          <a:p>
            <a:r>
              <a:rPr lang="en-US" dirty="0"/>
              <a:t>Exercise: Examine Container Insights </a:t>
            </a:r>
          </a:p>
        </p:txBody>
      </p:sp>
    </p:spTree>
    <p:extLst>
      <p:ext uri="{BB962C8B-B14F-4D97-AF65-F5344CB8AC3E}">
        <p14:creationId xmlns:p14="http://schemas.microsoft.com/office/powerpoint/2010/main" val="289291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2C2ACEE9-CDA0-4AC0-AA33-F79E0557FFEC}"/>
              </a:ext>
            </a:extLst>
          </p:cNvPr>
          <p:cNvSpPr txBox="1">
            <a:spLocks/>
          </p:cNvSpPr>
          <p:nvPr/>
        </p:nvSpPr>
        <p:spPr>
          <a:xfrm>
            <a:off x="455994" y="620827"/>
            <a:ext cx="11250131" cy="402302"/>
          </a:xfrm>
          <a:prstGeom prst="rect">
            <a:avLst/>
          </a:prstGeom>
        </p:spPr>
        <p:txBody>
          <a:bodyPr vert="horz" wrap="square" lIns="0" tIns="0" rIns="0" bIns="0" rtlCol="0" anchor="t">
            <a:noAutofit/>
          </a:bodyPr>
          <a:lstStyle>
            <a:lvl1pPr algn="ctr" defTabSz="932742" rtl="0" eaLnBrk="1" latinLnBrk="0" hangingPunct="1">
              <a:lnSpc>
                <a:spcPct val="90000"/>
              </a:lnSpc>
              <a:spcBef>
                <a:spcPct val="0"/>
              </a:spcBef>
              <a:buNone/>
              <a:defRPr lang="en-US" sz="6117" b="0" kern="1200" cap="none" spc="-50" baseline="0">
                <a:ln w="3175">
                  <a:noFill/>
                </a:ln>
                <a:solidFill>
                  <a:schemeClr val="tx1"/>
                </a:solidFill>
                <a:effectLst/>
                <a:latin typeface="+mj-lt"/>
                <a:ea typeface="+mn-ea"/>
                <a:cs typeface="Segoe UI" pitchFamily="34" charset="0"/>
              </a:defRPr>
            </a:lvl1pPr>
          </a:lstStyle>
          <a:p>
            <a:pPr defTabSz="914367">
              <a:defRPr/>
            </a:pPr>
            <a:r>
              <a:rPr lang="en-US" sz="4705" spc="-49" dirty="0">
                <a:solidFill>
                  <a:srgbClr val="0078D3"/>
                </a:solidFill>
                <a:latin typeface="Segoe UI Semibold"/>
                <a:cs typeface="Segoe UI"/>
              </a:rPr>
              <a:t>Kubernetes on Azure</a:t>
            </a:r>
          </a:p>
          <a:p>
            <a:pPr defTabSz="914367">
              <a:defRPr/>
            </a:pPr>
            <a:r>
              <a:rPr lang="en-US" sz="2745" spc="-49" dirty="0">
                <a:latin typeface="Segoe UI Semibold"/>
                <a:cs typeface="Segoe UI"/>
              </a:rPr>
              <a:t>Enterprise-grade by design</a:t>
            </a:r>
          </a:p>
        </p:txBody>
      </p:sp>
      <p:pic>
        <p:nvPicPr>
          <p:cNvPr id="27" name="Picture 26" descr="Graphic of an award ribbon">
            <a:extLst>
              <a:ext uri="{FF2B5EF4-FFF2-40B4-BE49-F238E27FC236}">
                <a16:creationId xmlns:a16="http://schemas.microsoft.com/office/drawing/2014/main" id="{BCBC41B3-8A60-4BC7-B831-DE2026A41E9A}"/>
              </a:ext>
            </a:extLst>
          </p:cNvPr>
          <p:cNvPicPr>
            <a:picLocks noChangeAspect="1"/>
          </p:cNvPicPr>
          <p:nvPr/>
        </p:nvPicPr>
        <p:blipFill>
          <a:blip r:embed="rId3"/>
          <a:stretch>
            <a:fillRect/>
          </a:stretch>
        </p:blipFill>
        <p:spPr>
          <a:xfrm>
            <a:off x="1381444" y="2408186"/>
            <a:ext cx="629224" cy="822832"/>
          </a:xfrm>
          <a:prstGeom prst="rect">
            <a:avLst/>
          </a:prstGeom>
        </p:spPr>
      </p:pic>
      <p:sp>
        <p:nvSpPr>
          <p:cNvPr id="41" name="Rectangle 40">
            <a:extLst>
              <a:ext uri="{FF2B5EF4-FFF2-40B4-BE49-F238E27FC236}">
                <a16:creationId xmlns:a16="http://schemas.microsoft.com/office/drawing/2014/main" id="{ACD83C42-5B85-4743-AA60-81777AC4B02B}"/>
              </a:ext>
            </a:extLst>
          </p:cNvPr>
          <p:cNvSpPr/>
          <p:nvPr/>
        </p:nvSpPr>
        <p:spPr bwMode="auto">
          <a:xfrm>
            <a:off x="347420" y="3378773"/>
            <a:ext cx="2690938" cy="2991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6181" fontAlgn="base">
              <a:lnSpc>
                <a:spcPct val="107000"/>
              </a:lnSpc>
              <a:defRPr/>
            </a:pPr>
            <a:r>
              <a:rPr lang="en-US" sz="1961" dirty="0">
                <a:solidFill>
                  <a:schemeClr val="tx1"/>
                </a:solidFill>
                <a:latin typeface="Segoe UI Semibold" panose="020B0702040204020203" pitchFamily="34" charset="0"/>
                <a:cs typeface="Segoe UI Semibold" panose="020B0702040204020203" pitchFamily="34" charset="0"/>
              </a:rPr>
              <a:t>Built-in best practices</a:t>
            </a:r>
          </a:p>
        </p:txBody>
      </p:sp>
      <p:sp>
        <p:nvSpPr>
          <p:cNvPr id="42" name="Rectangle 41">
            <a:extLst>
              <a:ext uri="{FF2B5EF4-FFF2-40B4-BE49-F238E27FC236}">
                <a16:creationId xmlns:a16="http://schemas.microsoft.com/office/drawing/2014/main" id="{F55F0333-406A-4B2C-AAAD-A65A368E10F1}"/>
              </a:ext>
            </a:extLst>
          </p:cNvPr>
          <p:cNvSpPr/>
          <p:nvPr/>
        </p:nvSpPr>
        <p:spPr>
          <a:xfrm>
            <a:off x="347419" y="3717633"/>
            <a:ext cx="2689274" cy="1393221"/>
          </a:xfrm>
          <a:prstGeom prst="rect">
            <a:avLst/>
          </a:prstGeom>
        </p:spPr>
        <p:txBody>
          <a:bodyPr wrap="square">
            <a:spAutoFit/>
          </a:bodyPr>
          <a:lstStyle/>
          <a:p>
            <a:pPr algn="ctr" defTabSz="913927" fontAlgn="base">
              <a:lnSpc>
                <a:spcPct val="90000"/>
              </a:lnSpc>
              <a:spcBef>
                <a:spcPct val="0"/>
              </a:spcBef>
              <a:spcAft>
                <a:spcPct val="0"/>
              </a:spcAft>
              <a:defRPr/>
            </a:pPr>
            <a:r>
              <a:rPr lang="en-US" sz="1567" dirty="0">
                <a:latin typeface="Segoe UI"/>
              </a:rPr>
              <a:t>Proactive and actionable recommendations and support from experts, based on knowledge from thousands of enterprise engagements </a:t>
            </a:r>
          </a:p>
        </p:txBody>
      </p:sp>
      <p:grpSp>
        <p:nvGrpSpPr>
          <p:cNvPr id="3" name="Graphic 252" descr="Graphic of a cloud inside a circle with a padlock to the bottom right">
            <a:extLst>
              <a:ext uri="{FF2B5EF4-FFF2-40B4-BE49-F238E27FC236}">
                <a16:creationId xmlns:a16="http://schemas.microsoft.com/office/drawing/2014/main" id="{808BAA8A-93AD-497A-8DD5-C6BFFBF19857}"/>
              </a:ext>
            </a:extLst>
          </p:cNvPr>
          <p:cNvGrpSpPr/>
          <p:nvPr/>
        </p:nvGrpSpPr>
        <p:grpSpPr>
          <a:xfrm>
            <a:off x="4284480" y="2469355"/>
            <a:ext cx="695792" cy="700492"/>
            <a:chOff x="4477326" y="5668469"/>
            <a:chExt cx="397725" cy="400412"/>
          </a:xfrm>
        </p:grpSpPr>
        <p:sp>
          <p:nvSpPr>
            <p:cNvPr id="4" name="Freeform: Shape 3">
              <a:extLst>
                <a:ext uri="{FF2B5EF4-FFF2-40B4-BE49-F238E27FC236}">
                  <a16:creationId xmlns:a16="http://schemas.microsoft.com/office/drawing/2014/main" id="{5DE0C110-4DF3-4D2B-A64B-699174E20949}"/>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defTabSz="913874">
                <a:defRPr/>
              </a:pPr>
              <a:endParaRPr lang="en-US">
                <a:solidFill>
                  <a:srgbClr val="000000"/>
                </a:solidFill>
                <a:latin typeface="Segoe UI"/>
              </a:endParaRPr>
            </a:p>
          </p:txBody>
        </p:sp>
        <p:sp>
          <p:nvSpPr>
            <p:cNvPr id="5" name="Freeform: Shape 4">
              <a:extLst>
                <a:ext uri="{FF2B5EF4-FFF2-40B4-BE49-F238E27FC236}">
                  <a16:creationId xmlns:a16="http://schemas.microsoft.com/office/drawing/2014/main" id="{8FBBC761-E5EA-4C4C-A8F7-FBE763A745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defTabSz="913874">
                <a:defRPr/>
              </a:pPr>
              <a:endParaRPr lang="en-US">
                <a:solidFill>
                  <a:srgbClr val="000000"/>
                </a:solidFill>
                <a:latin typeface="Segoe UI"/>
              </a:endParaRPr>
            </a:p>
          </p:txBody>
        </p:sp>
        <p:sp>
          <p:nvSpPr>
            <p:cNvPr id="6" name="Freeform: Shape 5">
              <a:extLst>
                <a:ext uri="{FF2B5EF4-FFF2-40B4-BE49-F238E27FC236}">
                  <a16:creationId xmlns:a16="http://schemas.microsoft.com/office/drawing/2014/main" id="{20AFAFF8-39A4-4C39-9247-5F1CD55BBF1F}"/>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defTabSz="913874">
                <a:defRPr/>
              </a:pPr>
              <a:endParaRPr lang="en-US">
                <a:solidFill>
                  <a:srgbClr val="000000"/>
                </a:solidFill>
                <a:latin typeface="Segoe UI"/>
              </a:endParaRPr>
            </a:p>
          </p:txBody>
        </p:sp>
        <p:sp>
          <p:nvSpPr>
            <p:cNvPr id="7" name="Freeform: Shape 6">
              <a:extLst>
                <a:ext uri="{FF2B5EF4-FFF2-40B4-BE49-F238E27FC236}">
                  <a16:creationId xmlns:a16="http://schemas.microsoft.com/office/drawing/2014/main" id="{FDEA332D-F32A-44F8-BFC6-13EEDD0F6B91}"/>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defTabSz="913874">
                <a:defRPr/>
              </a:pPr>
              <a:endParaRPr lang="en-US">
                <a:solidFill>
                  <a:srgbClr val="000000"/>
                </a:solidFill>
                <a:latin typeface="Segoe UI"/>
              </a:endParaRPr>
            </a:p>
          </p:txBody>
        </p:sp>
        <p:sp>
          <p:nvSpPr>
            <p:cNvPr id="8" name="Freeform: Shape 7">
              <a:extLst>
                <a:ext uri="{FF2B5EF4-FFF2-40B4-BE49-F238E27FC236}">
                  <a16:creationId xmlns:a16="http://schemas.microsoft.com/office/drawing/2014/main" id="{49D0ACAB-3641-48C6-95FA-0B2564445EA2}"/>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defTabSz="913874">
                <a:defRPr/>
              </a:pPr>
              <a:endParaRPr lang="en-US">
                <a:solidFill>
                  <a:srgbClr val="000000"/>
                </a:solidFill>
                <a:latin typeface="Segoe UI"/>
              </a:endParaRPr>
            </a:p>
          </p:txBody>
        </p:sp>
        <p:sp>
          <p:nvSpPr>
            <p:cNvPr id="9" name="Freeform: Shape 8">
              <a:extLst>
                <a:ext uri="{FF2B5EF4-FFF2-40B4-BE49-F238E27FC236}">
                  <a16:creationId xmlns:a16="http://schemas.microsoft.com/office/drawing/2014/main" id="{FA184B5A-59C2-4A6C-B0D2-119B54A8E5CC}"/>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defTabSz="913874">
                <a:defRPr/>
              </a:pPr>
              <a:endParaRPr lang="en-US">
                <a:solidFill>
                  <a:srgbClr val="000000"/>
                </a:solidFill>
                <a:latin typeface="Segoe UI"/>
              </a:endParaRPr>
            </a:p>
          </p:txBody>
        </p:sp>
        <p:sp>
          <p:nvSpPr>
            <p:cNvPr id="10" name="Freeform: Shape 9">
              <a:extLst>
                <a:ext uri="{FF2B5EF4-FFF2-40B4-BE49-F238E27FC236}">
                  <a16:creationId xmlns:a16="http://schemas.microsoft.com/office/drawing/2014/main" id="{5A3DE75E-A0E3-4442-9121-40887598DB07}"/>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defTabSz="913874">
                <a:defRPr/>
              </a:pPr>
              <a:endParaRPr lang="en-US">
                <a:solidFill>
                  <a:srgbClr val="000000"/>
                </a:solidFill>
                <a:latin typeface="Segoe UI"/>
              </a:endParaRPr>
            </a:p>
          </p:txBody>
        </p:sp>
        <p:sp>
          <p:nvSpPr>
            <p:cNvPr id="11" name="Freeform: Shape 10">
              <a:extLst>
                <a:ext uri="{FF2B5EF4-FFF2-40B4-BE49-F238E27FC236}">
                  <a16:creationId xmlns:a16="http://schemas.microsoft.com/office/drawing/2014/main" id="{9449BF18-367B-428B-8488-B23C223DFB35}"/>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defTabSz="913874">
                <a:defRPr/>
              </a:pPr>
              <a:endParaRPr lang="en-US">
                <a:solidFill>
                  <a:srgbClr val="000000"/>
                </a:solidFill>
                <a:latin typeface="Segoe UI"/>
              </a:endParaRPr>
            </a:p>
          </p:txBody>
        </p:sp>
        <p:sp>
          <p:nvSpPr>
            <p:cNvPr id="12" name="Freeform: Shape 11">
              <a:extLst>
                <a:ext uri="{FF2B5EF4-FFF2-40B4-BE49-F238E27FC236}">
                  <a16:creationId xmlns:a16="http://schemas.microsoft.com/office/drawing/2014/main" id="{8F6E1B3C-7E3F-47A8-83A4-9A4F79660F34}"/>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defTabSz="913874">
                <a:defRPr/>
              </a:pPr>
              <a:endParaRPr lang="en-US">
                <a:solidFill>
                  <a:srgbClr val="000000"/>
                </a:solidFill>
                <a:latin typeface="Segoe UI"/>
              </a:endParaRPr>
            </a:p>
          </p:txBody>
        </p:sp>
        <p:sp>
          <p:nvSpPr>
            <p:cNvPr id="13" name="Freeform: Shape 12">
              <a:extLst>
                <a:ext uri="{FF2B5EF4-FFF2-40B4-BE49-F238E27FC236}">
                  <a16:creationId xmlns:a16="http://schemas.microsoft.com/office/drawing/2014/main" id="{1C4982A7-7D7B-40E0-AD19-09BE6DBD8141}"/>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defTabSz="913874">
                <a:defRPr/>
              </a:pPr>
              <a:endParaRPr lang="en-US">
                <a:solidFill>
                  <a:srgbClr val="000000"/>
                </a:solidFill>
                <a:latin typeface="Segoe UI"/>
              </a:endParaRPr>
            </a:p>
          </p:txBody>
        </p:sp>
        <p:sp>
          <p:nvSpPr>
            <p:cNvPr id="14" name="Freeform: Shape 13">
              <a:extLst>
                <a:ext uri="{FF2B5EF4-FFF2-40B4-BE49-F238E27FC236}">
                  <a16:creationId xmlns:a16="http://schemas.microsoft.com/office/drawing/2014/main" id="{0DEF61C3-8F9D-4F7A-9F06-7E2C82E119A1}"/>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defTabSz="913874">
                <a:defRPr/>
              </a:pPr>
              <a:endParaRPr lang="en-US">
                <a:solidFill>
                  <a:srgbClr val="000000"/>
                </a:solidFill>
                <a:latin typeface="Segoe UI"/>
              </a:endParaRPr>
            </a:p>
          </p:txBody>
        </p:sp>
      </p:grpSp>
      <p:sp>
        <p:nvSpPr>
          <p:cNvPr id="36" name="Rectangle 35">
            <a:extLst>
              <a:ext uri="{FF2B5EF4-FFF2-40B4-BE49-F238E27FC236}">
                <a16:creationId xmlns:a16="http://schemas.microsoft.com/office/drawing/2014/main" id="{E16D4686-0B5F-4251-95E0-CEF6F373EBD8}"/>
              </a:ext>
            </a:extLst>
          </p:cNvPr>
          <p:cNvSpPr/>
          <p:nvPr/>
        </p:nvSpPr>
        <p:spPr bwMode="auto">
          <a:xfrm>
            <a:off x="3286908" y="3378773"/>
            <a:ext cx="2690938" cy="2991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6181" fontAlgn="base">
              <a:lnSpc>
                <a:spcPct val="107000"/>
              </a:lnSpc>
              <a:defRPr/>
            </a:pPr>
            <a:r>
              <a:rPr lang="en-US" sz="1961" dirty="0">
                <a:solidFill>
                  <a:schemeClr val="tx1"/>
                </a:solidFill>
                <a:latin typeface="Segoe UI Semibold" panose="020B0702040204020203" pitchFamily="34" charset="0"/>
                <a:cs typeface="Segoe UI Semibold" panose="020B0702040204020203" pitchFamily="34" charset="0"/>
              </a:rPr>
              <a:t>Multi-layer security </a:t>
            </a:r>
          </a:p>
        </p:txBody>
      </p:sp>
      <p:sp>
        <p:nvSpPr>
          <p:cNvPr id="37" name="Rectangle 36">
            <a:extLst>
              <a:ext uri="{FF2B5EF4-FFF2-40B4-BE49-F238E27FC236}">
                <a16:creationId xmlns:a16="http://schemas.microsoft.com/office/drawing/2014/main" id="{20E1599C-18FD-4ADE-88B2-3A56D89A2752}"/>
              </a:ext>
            </a:extLst>
          </p:cNvPr>
          <p:cNvSpPr/>
          <p:nvPr/>
        </p:nvSpPr>
        <p:spPr>
          <a:xfrm>
            <a:off x="3287739" y="3717634"/>
            <a:ext cx="2689274" cy="958987"/>
          </a:xfrm>
          <a:prstGeom prst="rect">
            <a:avLst/>
          </a:prstGeom>
        </p:spPr>
        <p:txBody>
          <a:bodyPr wrap="square">
            <a:spAutoFit/>
          </a:bodyPr>
          <a:lstStyle/>
          <a:p>
            <a:pPr algn="ctr" defTabSz="913927" fontAlgn="base">
              <a:lnSpc>
                <a:spcPct val="90000"/>
              </a:lnSpc>
              <a:spcBef>
                <a:spcPct val="0"/>
              </a:spcBef>
              <a:spcAft>
                <a:spcPct val="0"/>
              </a:spcAft>
              <a:defRPr/>
            </a:pPr>
            <a:r>
              <a:rPr lang="en-US" sz="1567" dirty="0">
                <a:latin typeface="Segoe UI"/>
              </a:rPr>
              <a:t>Hardened security and layers of isolation across compute resources, data, and networking</a:t>
            </a:r>
          </a:p>
        </p:txBody>
      </p:sp>
      <p:grpSp>
        <p:nvGrpSpPr>
          <p:cNvPr id="28" name="low latency" descr="Graphic of an arrow inside a box; the arrow is pointing upwards to the right">
            <a:extLst>
              <a:ext uri="{FF2B5EF4-FFF2-40B4-BE49-F238E27FC236}">
                <a16:creationId xmlns:a16="http://schemas.microsoft.com/office/drawing/2014/main" id="{DD53E576-4F8A-4951-9BBE-F877186D0D01}"/>
              </a:ext>
            </a:extLst>
          </p:cNvPr>
          <p:cNvGrpSpPr>
            <a:grpSpLocks noChangeAspect="1"/>
          </p:cNvGrpSpPr>
          <p:nvPr/>
        </p:nvGrpSpPr>
        <p:grpSpPr bwMode="auto">
          <a:xfrm>
            <a:off x="7247152" y="2499606"/>
            <a:ext cx="636998" cy="639989"/>
            <a:chOff x="2849" y="781"/>
            <a:chExt cx="213" cy="214"/>
          </a:xfrm>
        </p:grpSpPr>
        <p:sp>
          <p:nvSpPr>
            <p:cNvPr id="29" name="AutoShape 38">
              <a:extLst>
                <a:ext uri="{FF2B5EF4-FFF2-40B4-BE49-F238E27FC236}">
                  <a16:creationId xmlns:a16="http://schemas.microsoft.com/office/drawing/2014/main" id="{A0168F6A-C801-4CA0-91C6-63294D2A2B3D}"/>
                </a:ext>
              </a:extLst>
            </p:cNvPr>
            <p:cNvSpPr>
              <a:spLocks noChangeAspect="1" noChangeArrowheads="1" noTextEdit="1"/>
            </p:cNvSpPr>
            <p:nvPr/>
          </p:nvSpPr>
          <p:spPr bwMode="auto">
            <a:xfrm>
              <a:off x="2849" y="781"/>
              <a:ext cx="213"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C3C41"/>
                </a:solidFill>
                <a:latin typeface="Segoe UI"/>
              </a:endParaRPr>
            </a:p>
          </p:txBody>
        </p:sp>
        <p:sp>
          <p:nvSpPr>
            <p:cNvPr id="30" name="Freeform 40">
              <a:extLst>
                <a:ext uri="{FF2B5EF4-FFF2-40B4-BE49-F238E27FC236}">
                  <a16:creationId xmlns:a16="http://schemas.microsoft.com/office/drawing/2014/main" id="{E8D01535-921F-4296-9454-9C36B2027DD6}"/>
                </a:ext>
              </a:extLst>
            </p:cNvPr>
            <p:cNvSpPr>
              <a:spLocks/>
            </p:cNvSpPr>
            <p:nvPr/>
          </p:nvSpPr>
          <p:spPr bwMode="auto">
            <a:xfrm>
              <a:off x="2849" y="781"/>
              <a:ext cx="213" cy="214"/>
            </a:xfrm>
            <a:custGeom>
              <a:avLst/>
              <a:gdLst>
                <a:gd name="T0" fmla="*/ 213 w 213"/>
                <a:gd name="T1" fmla="*/ 0 h 214"/>
                <a:gd name="T2" fmla="*/ 213 w 213"/>
                <a:gd name="T3" fmla="*/ 214 h 214"/>
                <a:gd name="T4" fmla="*/ 114 w 213"/>
                <a:gd name="T5" fmla="*/ 115 h 214"/>
                <a:gd name="T6" fmla="*/ 99 w 213"/>
                <a:gd name="T7" fmla="*/ 99 h 214"/>
                <a:gd name="T8" fmla="*/ 0 w 213"/>
                <a:gd name="T9" fmla="*/ 0 h 214"/>
                <a:gd name="T10" fmla="*/ 213 w 213"/>
                <a:gd name="T11" fmla="*/ 0 h 214"/>
              </a:gdLst>
              <a:ahLst/>
              <a:cxnLst>
                <a:cxn ang="0">
                  <a:pos x="T0" y="T1"/>
                </a:cxn>
                <a:cxn ang="0">
                  <a:pos x="T2" y="T3"/>
                </a:cxn>
                <a:cxn ang="0">
                  <a:pos x="T4" y="T5"/>
                </a:cxn>
                <a:cxn ang="0">
                  <a:pos x="T6" y="T7"/>
                </a:cxn>
                <a:cxn ang="0">
                  <a:pos x="T8" y="T9"/>
                </a:cxn>
                <a:cxn ang="0">
                  <a:pos x="T10" y="T11"/>
                </a:cxn>
              </a:cxnLst>
              <a:rect l="0" t="0" r="r" b="b"/>
              <a:pathLst>
                <a:path w="213" h="214">
                  <a:moveTo>
                    <a:pt x="213" y="0"/>
                  </a:moveTo>
                  <a:lnTo>
                    <a:pt x="213" y="214"/>
                  </a:lnTo>
                  <a:lnTo>
                    <a:pt x="114" y="115"/>
                  </a:lnTo>
                  <a:lnTo>
                    <a:pt x="99" y="99"/>
                  </a:lnTo>
                  <a:lnTo>
                    <a:pt x="0" y="0"/>
                  </a:lnTo>
                  <a:lnTo>
                    <a:pt x="21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C3C41"/>
                </a:solidFill>
                <a:latin typeface="Segoe UI"/>
              </a:endParaRPr>
            </a:p>
          </p:txBody>
        </p:sp>
        <p:sp>
          <p:nvSpPr>
            <p:cNvPr id="31" name="Freeform 41">
              <a:extLst>
                <a:ext uri="{FF2B5EF4-FFF2-40B4-BE49-F238E27FC236}">
                  <a16:creationId xmlns:a16="http://schemas.microsoft.com/office/drawing/2014/main" id="{2F6A85C9-AD88-4B69-8500-971383F71F90}"/>
                </a:ext>
              </a:extLst>
            </p:cNvPr>
            <p:cNvSpPr>
              <a:spLocks/>
            </p:cNvSpPr>
            <p:nvPr/>
          </p:nvSpPr>
          <p:spPr bwMode="auto">
            <a:xfrm>
              <a:off x="2849" y="781"/>
              <a:ext cx="213" cy="214"/>
            </a:xfrm>
            <a:custGeom>
              <a:avLst/>
              <a:gdLst>
                <a:gd name="T0" fmla="*/ 0 w 213"/>
                <a:gd name="T1" fmla="*/ 214 h 214"/>
                <a:gd name="T2" fmla="*/ 0 w 213"/>
                <a:gd name="T3" fmla="*/ 0 h 214"/>
                <a:gd name="T4" fmla="*/ 99 w 213"/>
                <a:gd name="T5" fmla="*/ 99 h 214"/>
                <a:gd name="T6" fmla="*/ 114 w 213"/>
                <a:gd name="T7" fmla="*/ 115 h 214"/>
                <a:gd name="T8" fmla="*/ 213 w 213"/>
                <a:gd name="T9" fmla="*/ 214 h 214"/>
                <a:gd name="T10" fmla="*/ 0 w 213"/>
                <a:gd name="T11" fmla="*/ 214 h 214"/>
              </a:gdLst>
              <a:ahLst/>
              <a:cxnLst>
                <a:cxn ang="0">
                  <a:pos x="T0" y="T1"/>
                </a:cxn>
                <a:cxn ang="0">
                  <a:pos x="T2" y="T3"/>
                </a:cxn>
                <a:cxn ang="0">
                  <a:pos x="T4" y="T5"/>
                </a:cxn>
                <a:cxn ang="0">
                  <a:pos x="T6" y="T7"/>
                </a:cxn>
                <a:cxn ang="0">
                  <a:pos x="T8" y="T9"/>
                </a:cxn>
                <a:cxn ang="0">
                  <a:pos x="T10" y="T11"/>
                </a:cxn>
              </a:cxnLst>
              <a:rect l="0" t="0" r="r" b="b"/>
              <a:pathLst>
                <a:path w="213" h="214">
                  <a:moveTo>
                    <a:pt x="0" y="214"/>
                  </a:moveTo>
                  <a:lnTo>
                    <a:pt x="0" y="0"/>
                  </a:lnTo>
                  <a:lnTo>
                    <a:pt x="99" y="99"/>
                  </a:lnTo>
                  <a:lnTo>
                    <a:pt x="114" y="115"/>
                  </a:lnTo>
                  <a:lnTo>
                    <a:pt x="213" y="214"/>
                  </a:lnTo>
                  <a:lnTo>
                    <a:pt x="0" y="21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C3C41"/>
                </a:solidFill>
                <a:latin typeface="Segoe UI"/>
              </a:endParaRPr>
            </a:p>
          </p:txBody>
        </p:sp>
        <p:sp>
          <p:nvSpPr>
            <p:cNvPr id="32" name="Freeform 42">
              <a:extLst>
                <a:ext uri="{FF2B5EF4-FFF2-40B4-BE49-F238E27FC236}">
                  <a16:creationId xmlns:a16="http://schemas.microsoft.com/office/drawing/2014/main" id="{DA50A6BD-55BB-48EC-B073-0D1B27F0F2C9}"/>
                </a:ext>
              </a:extLst>
            </p:cNvPr>
            <p:cNvSpPr>
              <a:spLocks/>
            </p:cNvSpPr>
            <p:nvPr/>
          </p:nvSpPr>
          <p:spPr bwMode="auto">
            <a:xfrm>
              <a:off x="2906" y="880"/>
              <a:ext cx="57" cy="58"/>
            </a:xfrm>
            <a:custGeom>
              <a:avLst/>
              <a:gdLst>
                <a:gd name="T0" fmla="*/ 42 w 57"/>
                <a:gd name="T1" fmla="*/ 0 h 58"/>
                <a:gd name="T2" fmla="*/ 0 w 57"/>
                <a:gd name="T3" fmla="*/ 42 h 58"/>
                <a:gd name="T4" fmla="*/ 16 w 57"/>
                <a:gd name="T5" fmla="*/ 58 h 58"/>
                <a:gd name="T6" fmla="*/ 57 w 57"/>
                <a:gd name="T7" fmla="*/ 16 h 58"/>
                <a:gd name="T8" fmla="*/ 42 w 57"/>
                <a:gd name="T9" fmla="*/ 0 h 58"/>
              </a:gdLst>
              <a:ahLst/>
              <a:cxnLst>
                <a:cxn ang="0">
                  <a:pos x="T0" y="T1"/>
                </a:cxn>
                <a:cxn ang="0">
                  <a:pos x="T2" y="T3"/>
                </a:cxn>
                <a:cxn ang="0">
                  <a:pos x="T4" y="T5"/>
                </a:cxn>
                <a:cxn ang="0">
                  <a:pos x="T6" y="T7"/>
                </a:cxn>
                <a:cxn ang="0">
                  <a:pos x="T8" y="T9"/>
                </a:cxn>
              </a:cxnLst>
              <a:rect l="0" t="0" r="r" b="b"/>
              <a:pathLst>
                <a:path w="57" h="58">
                  <a:moveTo>
                    <a:pt x="42" y="0"/>
                  </a:moveTo>
                  <a:lnTo>
                    <a:pt x="0" y="42"/>
                  </a:lnTo>
                  <a:lnTo>
                    <a:pt x="16" y="58"/>
                  </a:lnTo>
                  <a:lnTo>
                    <a:pt x="57" y="16"/>
                  </a:lnTo>
                  <a:lnTo>
                    <a:pt x="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C3C41"/>
                </a:solidFill>
                <a:latin typeface="Segoe UI"/>
              </a:endParaRPr>
            </a:p>
          </p:txBody>
        </p:sp>
        <p:sp>
          <p:nvSpPr>
            <p:cNvPr id="33" name="Freeform 43">
              <a:extLst>
                <a:ext uri="{FF2B5EF4-FFF2-40B4-BE49-F238E27FC236}">
                  <a16:creationId xmlns:a16="http://schemas.microsoft.com/office/drawing/2014/main" id="{EAF51418-D02C-4011-9F30-BA1B11FFFE4A}"/>
                </a:ext>
              </a:extLst>
            </p:cNvPr>
            <p:cNvSpPr>
              <a:spLocks/>
            </p:cNvSpPr>
            <p:nvPr/>
          </p:nvSpPr>
          <p:spPr bwMode="auto">
            <a:xfrm>
              <a:off x="2939" y="804"/>
              <a:ext cx="100" cy="101"/>
            </a:xfrm>
            <a:custGeom>
              <a:avLst/>
              <a:gdLst>
                <a:gd name="T0" fmla="*/ 0 w 100"/>
                <a:gd name="T1" fmla="*/ 0 h 101"/>
                <a:gd name="T2" fmla="*/ 0 w 100"/>
                <a:gd name="T3" fmla="*/ 22 h 101"/>
                <a:gd name="T4" fmla="*/ 62 w 100"/>
                <a:gd name="T5" fmla="*/ 22 h 101"/>
                <a:gd name="T6" fmla="*/ 9 w 100"/>
                <a:gd name="T7" fmla="*/ 76 h 101"/>
                <a:gd name="T8" fmla="*/ 24 w 100"/>
                <a:gd name="T9" fmla="*/ 92 h 101"/>
                <a:gd name="T10" fmla="*/ 78 w 100"/>
                <a:gd name="T11" fmla="*/ 38 h 101"/>
                <a:gd name="T12" fmla="*/ 78 w 100"/>
                <a:gd name="T13" fmla="*/ 101 h 101"/>
                <a:gd name="T14" fmla="*/ 100 w 100"/>
                <a:gd name="T15" fmla="*/ 101 h 101"/>
                <a:gd name="T16" fmla="*/ 100 w 100"/>
                <a:gd name="T17" fmla="*/ 0 h 101"/>
                <a:gd name="T18" fmla="*/ 0 w 100"/>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1">
                  <a:moveTo>
                    <a:pt x="0" y="0"/>
                  </a:moveTo>
                  <a:lnTo>
                    <a:pt x="0" y="22"/>
                  </a:lnTo>
                  <a:lnTo>
                    <a:pt x="62" y="22"/>
                  </a:lnTo>
                  <a:lnTo>
                    <a:pt x="9" y="76"/>
                  </a:lnTo>
                  <a:lnTo>
                    <a:pt x="24" y="92"/>
                  </a:lnTo>
                  <a:lnTo>
                    <a:pt x="78" y="38"/>
                  </a:lnTo>
                  <a:lnTo>
                    <a:pt x="78" y="101"/>
                  </a:lnTo>
                  <a:lnTo>
                    <a:pt x="100" y="101"/>
                  </a:lnTo>
                  <a:lnTo>
                    <a:pt x="100"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C3C41"/>
                </a:solidFill>
                <a:latin typeface="Segoe UI"/>
              </a:endParaRPr>
            </a:p>
          </p:txBody>
        </p:sp>
        <p:sp>
          <p:nvSpPr>
            <p:cNvPr id="34" name="Freeform 44">
              <a:extLst>
                <a:ext uri="{FF2B5EF4-FFF2-40B4-BE49-F238E27FC236}">
                  <a16:creationId xmlns:a16="http://schemas.microsoft.com/office/drawing/2014/main" id="{4F887A77-5E13-41F5-84F4-C84CC7892ECD}"/>
                </a:ext>
              </a:extLst>
            </p:cNvPr>
            <p:cNvSpPr>
              <a:spLocks/>
            </p:cNvSpPr>
            <p:nvPr/>
          </p:nvSpPr>
          <p:spPr bwMode="auto">
            <a:xfrm>
              <a:off x="2875" y="935"/>
              <a:ext cx="34" cy="34"/>
            </a:xfrm>
            <a:custGeom>
              <a:avLst/>
              <a:gdLst>
                <a:gd name="T0" fmla="*/ 16 w 34"/>
                <a:gd name="T1" fmla="*/ 0 h 34"/>
                <a:gd name="T2" fmla="*/ 0 w 34"/>
                <a:gd name="T3" fmla="*/ 16 h 34"/>
                <a:gd name="T4" fmla="*/ 17 w 34"/>
                <a:gd name="T5" fmla="*/ 34 h 34"/>
                <a:gd name="T6" fmla="*/ 34 w 34"/>
                <a:gd name="T7" fmla="*/ 18 h 34"/>
                <a:gd name="T8" fmla="*/ 16 w 34"/>
                <a:gd name="T9" fmla="*/ 0 h 34"/>
              </a:gdLst>
              <a:ahLst/>
              <a:cxnLst>
                <a:cxn ang="0">
                  <a:pos x="T0" y="T1"/>
                </a:cxn>
                <a:cxn ang="0">
                  <a:pos x="T2" y="T3"/>
                </a:cxn>
                <a:cxn ang="0">
                  <a:pos x="T4" y="T5"/>
                </a:cxn>
                <a:cxn ang="0">
                  <a:pos x="T6" y="T7"/>
                </a:cxn>
                <a:cxn ang="0">
                  <a:pos x="T8" y="T9"/>
                </a:cxn>
              </a:cxnLst>
              <a:rect l="0" t="0" r="r" b="b"/>
              <a:pathLst>
                <a:path w="34" h="34">
                  <a:moveTo>
                    <a:pt x="16" y="0"/>
                  </a:moveTo>
                  <a:lnTo>
                    <a:pt x="0" y="16"/>
                  </a:lnTo>
                  <a:lnTo>
                    <a:pt x="17" y="34"/>
                  </a:lnTo>
                  <a:lnTo>
                    <a:pt x="34" y="18"/>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C3C41"/>
                </a:solidFill>
                <a:latin typeface="Segoe UI"/>
              </a:endParaRPr>
            </a:p>
          </p:txBody>
        </p:sp>
      </p:grpSp>
      <p:sp>
        <p:nvSpPr>
          <p:cNvPr id="38" name="Rectangle 37">
            <a:extLst>
              <a:ext uri="{FF2B5EF4-FFF2-40B4-BE49-F238E27FC236}">
                <a16:creationId xmlns:a16="http://schemas.microsoft.com/office/drawing/2014/main" id="{BF1ECF41-C336-464E-8007-E3916F2775B3}"/>
              </a:ext>
            </a:extLst>
          </p:cNvPr>
          <p:cNvSpPr/>
          <p:nvPr/>
        </p:nvSpPr>
        <p:spPr bwMode="auto">
          <a:xfrm>
            <a:off x="6220182" y="3378773"/>
            <a:ext cx="2690938" cy="2991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6181" fontAlgn="base">
              <a:lnSpc>
                <a:spcPct val="107000"/>
              </a:lnSpc>
              <a:defRPr/>
            </a:pPr>
            <a:r>
              <a:rPr lang="en-US" sz="1961" dirty="0">
                <a:solidFill>
                  <a:schemeClr val="tx1"/>
                </a:solidFill>
                <a:latin typeface="Segoe UI Semibold" panose="020B0702040204020203" pitchFamily="34" charset="0"/>
                <a:cs typeface="Segoe UI Semibold" panose="020B0702040204020203" pitchFamily="34" charset="0"/>
              </a:rPr>
              <a:t>Operational efficiency</a:t>
            </a:r>
          </a:p>
        </p:txBody>
      </p:sp>
      <p:sp>
        <p:nvSpPr>
          <p:cNvPr id="39" name="Rectangle 38">
            <a:extLst>
              <a:ext uri="{FF2B5EF4-FFF2-40B4-BE49-F238E27FC236}">
                <a16:creationId xmlns:a16="http://schemas.microsoft.com/office/drawing/2014/main" id="{18C4436D-9D7E-43C2-90B3-6409383B577A}"/>
              </a:ext>
            </a:extLst>
          </p:cNvPr>
          <p:cNvSpPr/>
          <p:nvPr/>
        </p:nvSpPr>
        <p:spPr>
          <a:xfrm>
            <a:off x="6221013" y="3717634"/>
            <a:ext cx="2689274" cy="1394613"/>
          </a:xfrm>
          <a:prstGeom prst="rect">
            <a:avLst/>
          </a:prstGeom>
        </p:spPr>
        <p:txBody>
          <a:bodyPr wrap="square">
            <a:spAutoFit/>
          </a:bodyPr>
          <a:lstStyle/>
          <a:p>
            <a:pPr algn="ctr" defTabSz="913927" fontAlgn="base">
              <a:lnSpc>
                <a:spcPct val="90000"/>
              </a:lnSpc>
              <a:spcBef>
                <a:spcPct val="0"/>
              </a:spcBef>
              <a:spcAft>
                <a:spcPct val="0"/>
              </a:spcAft>
              <a:defRPr/>
            </a:pPr>
            <a:r>
              <a:rPr lang="en-US" sz="1567" dirty="0">
                <a:latin typeface="Segoe UI"/>
              </a:rPr>
              <a:t>Automated provisioning, repair, monitoring, and scaling gets you up and running quickly and minimizes infrastructure maintenance</a:t>
            </a:r>
          </a:p>
        </p:txBody>
      </p:sp>
      <p:grpSp>
        <p:nvGrpSpPr>
          <p:cNvPr id="15" name="Group 14" descr="Graphic of a cloud formed by puzzle pieces">
            <a:extLst>
              <a:ext uri="{FF2B5EF4-FFF2-40B4-BE49-F238E27FC236}">
                <a16:creationId xmlns:a16="http://schemas.microsoft.com/office/drawing/2014/main" id="{1AC82E8C-23EA-46EC-9946-6B28AAD0A251}"/>
              </a:ext>
            </a:extLst>
          </p:cNvPr>
          <p:cNvGrpSpPr/>
          <p:nvPr/>
        </p:nvGrpSpPr>
        <p:grpSpPr>
          <a:xfrm>
            <a:off x="10040760" y="2543661"/>
            <a:ext cx="922545" cy="551880"/>
            <a:chOff x="7065331" y="2726314"/>
            <a:chExt cx="732496" cy="438190"/>
          </a:xfrm>
        </p:grpSpPr>
        <p:sp>
          <p:nvSpPr>
            <p:cNvPr id="16" name="AutoShape 8">
              <a:extLst>
                <a:ext uri="{FF2B5EF4-FFF2-40B4-BE49-F238E27FC236}">
                  <a16:creationId xmlns:a16="http://schemas.microsoft.com/office/drawing/2014/main" id="{C979F7AB-1CA5-4FDF-A835-D9FE60DD3F5C}"/>
                </a:ext>
              </a:extLst>
            </p:cNvPr>
            <p:cNvSpPr>
              <a:spLocks noChangeAspect="1" noChangeArrowheads="1" noTextEdit="1"/>
            </p:cNvSpPr>
            <p:nvPr/>
          </p:nvSpPr>
          <p:spPr bwMode="auto">
            <a:xfrm>
              <a:off x="7065331" y="2726314"/>
              <a:ext cx="730316" cy="4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a:solidFill>
                  <a:srgbClr val="000000"/>
                </a:solidFill>
                <a:latin typeface="Segoe UI"/>
              </a:endParaRPr>
            </a:p>
          </p:txBody>
        </p:sp>
        <p:sp>
          <p:nvSpPr>
            <p:cNvPr id="17" name="Freeform 10">
              <a:extLst>
                <a:ext uri="{FF2B5EF4-FFF2-40B4-BE49-F238E27FC236}">
                  <a16:creationId xmlns:a16="http://schemas.microsoft.com/office/drawing/2014/main" id="{90494C86-A3CD-4A24-BD99-7A666C92CE82}"/>
                </a:ext>
              </a:extLst>
            </p:cNvPr>
            <p:cNvSpPr>
              <a:spLocks/>
            </p:cNvSpPr>
            <p:nvPr/>
          </p:nvSpPr>
          <p:spPr bwMode="auto">
            <a:xfrm>
              <a:off x="7324757" y="2730674"/>
              <a:ext cx="122083" cy="128623"/>
            </a:xfrm>
            <a:custGeom>
              <a:avLst/>
              <a:gdLst>
                <a:gd name="T0" fmla="*/ 22 w 109"/>
                <a:gd name="T1" fmla="*/ 117 h 117"/>
                <a:gd name="T2" fmla="*/ 46 w 109"/>
                <a:gd name="T3" fmla="*/ 95 h 117"/>
                <a:gd name="T4" fmla="*/ 38 w 109"/>
                <a:gd name="T5" fmla="*/ 78 h 117"/>
                <a:gd name="T6" fmla="*/ 35 w 109"/>
                <a:gd name="T7" fmla="*/ 72 h 117"/>
                <a:gd name="T8" fmla="*/ 34 w 109"/>
                <a:gd name="T9" fmla="*/ 67 h 117"/>
                <a:gd name="T10" fmla="*/ 41 w 109"/>
                <a:gd name="T11" fmla="*/ 59 h 117"/>
                <a:gd name="T12" fmla="*/ 41 w 109"/>
                <a:gd name="T13" fmla="*/ 59 h 117"/>
                <a:gd name="T14" fmla="*/ 109 w 109"/>
                <a:gd name="T15" fmla="*/ 59 h 117"/>
                <a:gd name="T16" fmla="*/ 109 w 109"/>
                <a:gd name="T17" fmla="*/ 0 h 117"/>
                <a:gd name="T18" fmla="*/ 0 w 109"/>
                <a:gd name="T19" fmla="*/ 102 h 117"/>
                <a:gd name="T20" fmla="*/ 22 w 10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7">
                  <a:moveTo>
                    <a:pt x="22" y="117"/>
                  </a:moveTo>
                  <a:cubicBezTo>
                    <a:pt x="35" y="117"/>
                    <a:pt x="46" y="107"/>
                    <a:pt x="46" y="95"/>
                  </a:cubicBezTo>
                  <a:cubicBezTo>
                    <a:pt x="46" y="88"/>
                    <a:pt x="43" y="82"/>
                    <a:pt x="38" y="78"/>
                  </a:cubicBezTo>
                  <a:cubicBezTo>
                    <a:pt x="36" y="76"/>
                    <a:pt x="35" y="74"/>
                    <a:pt x="35" y="72"/>
                  </a:cubicBezTo>
                  <a:cubicBezTo>
                    <a:pt x="34" y="71"/>
                    <a:pt x="34" y="69"/>
                    <a:pt x="34" y="67"/>
                  </a:cubicBezTo>
                  <a:cubicBezTo>
                    <a:pt x="35" y="63"/>
                    <a:pt x="38" y="60"/>
                    <a:pt x="41" y="59"/>
                  </a:cubicBezTo>
                  <a:cubicBezTo>
                    <a:pt x="41" y="59"/>
                    <a:pt x="41" y="59"/>
                    <a:pt x="41" y="59"/>
                  </a:cubicBezTo>
                  <a:cubicBezTo>
                    <a:pt x="109" y="59"/>
                    <a:pt x="109" y="59"/>
                    <a:pt x="109" y="59"/>
                  </a:cubicBezTo>
                  <a:cubicBezTo>
                    <a:pt x="109" y="0"/>
                    <a:pt x="109" y="0"/>
                    <a:pt x="109" y="0"/>
                  </a:cubicBezTo>
                  <a:cubicBezTo>
                    <a:pt x="57" y="12"/>
                    <a:pt x="15" y="51"/>
                    <a:pt x="0" y="102"/>
                  </a:cubicBezTo>
                  <a:cubicBezTo>
                    <a:pt x="3" y="111"/>
                    <a:pt x="13" y="117"/>
                    <a:pt x="22" y="1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a:solidFill>
                  <a:srgbClr val="000000"/>
                </a:solidFill>
                <a:latin typeface="Segoe UI"/>
              </a:endParaRPr>
            </a:p>
          </p:txBody>
        </p:sp>
        <p:sp>
          <p:nvSpPr>
            <p:cNvPr id="19" name="Freeform 12">
              <a:extLst>
                <a:ext uri="{FF2B5EF4-FFF2-40B4-BE49-F238E27FC236}">
                  <a16:creationId xmlns:a16="http://schemas.microsoft.com/office/drawing/2014/main" id="{564AF342-A66B-4029-A6D0-EA76B1DAB667}"/>
                </a:ext>
              </a:extLst>
            </p:cNvPr>
            <p:cNvSpPr>
              <a:spLocks/>
            </p:cNvSpPr>
            <p:nvPr/>
          </p:nvSpPr>
          <p:spPr bwMode="auto">
            <a:xfrm>
              <a:off x="7457740" y="2726314"/>
              <a:ext cx="163504" cy="132983"/>
            </a:xfrm>
            <a:custGeom>
              <a:avLst/>
              <a:gdLst>
                <a:gd name="T0" fmla="*/ 74 w 147"/>
                <a:gd name="T1" fmla="*/ 71 h 122"/>
                <a:gd name="T2" fmla="*/ 75 w 147"/>
                <a:gd name="T3" fmla="*/ 75 h 122"/>
                <a:gd name="T4" fmla="*/ 75 w 147"/>
                <a:gd name="T5" fmla="*/ 75 h 122"/>
                <a:gd name="T6" fmla="*/ 71 w 147"/>
                <a:gd name="T7" fmla="*/ 82 h 122"/>
                <a:gd name="T8" fmla="*/ 62 w 147"/>
                <a:gd name="T9" fmla="*/ 99 h 122"/>
                <a:gd name="T10" fmla="*/ 86 w 147"/>
                <a:gd name="T11" fmla="*/ 122 h 122"/>
                <a:gd name="T12" fmla="*/ 110 w 147"/>
                <a:gd name="T13" fmla="*/ 99 h 122"/>
                <a:gd name="T14" fmla="*/ 101 w 147"/>
                <a:gd name="T15" fmla="*/ 82 h 122"/>
                <a:gd name="T16" fmla="*/ 98 w 147"/>
                <a:gd name="T17" fmla="*/ 76 h 122"/>
                <a:gd name="T18" fmla="*/ 98 w 147"/>
                <a:gd name="T19" fmla="*/ 75 h 122"/>
                <a:gd name="T20" fmla="*/ 98 w 147"/>
                <a:gd name="T21" fmla="*/ 71 h 122"/>
                <a:gd name="T22" fmla="*/ 107 w 147"/>
                <a:gd name="T23" fmla="*/ 63 h 122"/>
                <a:gd name="T24" fmla="*/ 147 w 147"/>
                <a:gd name="T25" fmla="*/ 63 h 122"/>
                <a:gd name="T26" fmla="*/ 38 w 147"/>
                <a:gd name="T27" fmla="*/ 1 h 122"/>
                <a:gd name="T28" fmla="*/ 12 w 147"/>
                <a:gd name="T29" fmla="*/ 1 h 122"/>
                <a:gd name="T30" fmla="*/ 0 w 147"/>
                <a:gd name="T31" fmla="*/ 2 h 122"/>
                <a:gd name="T32" fmla="*/ 0 w 147"/>
                <a:gd name="T33" fmla="*/ 63 h 122"/>
                <a:gd name="T34" fmla="*/ 66 w 147"/>
                <a:gd name="T35" fmla="*/ 63 h 122"/>
                <a:gd name="T36" fmla="*/ 74 w 147"/>
                <a:gd name="T3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22">
                  <a:moveTo>
                    <a:pt x="74" y="71"/>
                  </a:moveTo>
                  <a:cubicBezTo>
                    <a:pt x="75" y="72"/>
                    <a:pt x="75" y="74"/>
                    <a:pt x="75" y="75"/>
                  </a:cubicBezTo>
                  <a:cubicBezTo>
                    <a:pt x="75" y="75"/>
                    <a:pt x="75" y="75"/>
                    <a:pt x="75" y="75"/>
                  </a:cubicBezTo>
                  <a:cubicBezTo>
                    <a:pt x="75" y="78"/>
                    <a:pt x="72" y="81"/>
                    <a:pt x="71" y="82"/>
                  </a:cubicBezTo>
                  <a:cubicBezTo>
                    <a:pt x="65" y="87"/>
                    <a:pt x="62" y="93"/>
                    <a:pt x="62" y="99"/>
                  </a:cubicBezTo>
                  <a:cubicBezTo>
                    <a:pt x="62" y="112"/>
                    <a:pt x="73" y="122"/>
                    <a:pt x="86" y="122"/>
                  </a:cubicBezTo>
                  <a:cubicBezTo>
                    <a:pt x="99" y="122"/>
                    <a:pt x="110" y="112"/>
                    <a:pt x="110" y="99"/>
                  </a:cubicBezTo>
                  <a:cubicBezTo>
                    <a:pt x="110" y="93"/>
                    <a:pt x="107" y="87"/>
                    <a:pt x="101" y="82"/>
                  </a:cubicBezTo>
                  <a:cubicBezTo>
                    <a:pt x="100" y="81"/>
                    <a:pt x="98" y="79"/>
                    <a:pt x="98" y="76"/>
                  </a:cubicBezTo>
                  <a:cubicBezTo>
                    <a:pt x="98" y="75"/>
                    <a:pt x="98" y="75"/>
                    <a:pt x="98" y="75"/>
                  </a:cubicBezTo>
                  <a:cubicBezTo>
                    <a:pt x="98" y="74"/>
                    <a:pt x="98" y="73"/>
                    <a:pt x="98" y="71"/>
                  </a:cubicBezTo>
                  <a:cubicBezTo>
                    <a:pt x="99" y="67"/>
                    <a:pt x="103" y="64"/>
                    <a:pt x="107" y="63"/>
                  </a:cubicBezTo>
                  <a:cubicBezTo>
                    <a:pt x="147" y="63"/>
                    <a:pt x="147" y="63"/>
                    <a:pt x="147" y="63"/>
                  </a:cubicBezTo>
                  <a:cubicBezTo>
                    <a:pt x="122" y="27"/>
                    <a:pt x="83" y="5"/>
                    <a:pt x="38" y="1"/>
                  </a:cubicBezTo>
                  <a:cubicBezTo>
                    <a:pt x="29" y="0"/>
                    <a:pt x="21" y="0"/>
                    <a:pt x="12" y="1"/>
                  </a:cubicBezTo>
                  <a:cubicBezTo>
                    <a:pt x="8" y="1"/>
                    <a:pt x="4" y="1"/>
                    <a:pt x="0" y="2"/>
                  </a:cubicBezTo>
                  <a:cubicBezTo>
                    <a:pt x="0" y="63"/>
                    <a:pt x="0" y="63"/>
                    <a:pt x="0" y="63"/>
                  </a:cubicBezTo>
                  <a:cubicBezTo>
                    <a:pt x="66" y="63"/>
                    <a:pt x="66" y="63"/>
                    <a:pt x="66" y="63"/>
                  </a:cubicBezTo>
                  <a:cubicBezTo>
                    <a:pt x="70" y="65"/>
                    <a:pt x="74" y="68"/>
                    <a:pt x="74"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a:solidFill>
                  <a:srgbClr val="000000"/>
                </a:solidFill>
                <a:latin typeface="Segoe UI"/>
              </a:endParaRPr>
            </a:p>
          </p:txBody>
        </p:sp>
        <p:sp>
          <p:nvSpPr>
            <p:cNvPr id="18" name="Freeform 11">
              <a:extLst>
                <a:ext uri="{FF2B5EF4-FFF2-40B4-BE49-F238E27FC236}">
                  <a16:creationId xmlns:a16="http://schemas.microsoft.com/office/drawing/2014/main" id="{D4060AC1-54CE-4607-A314-CC347BF111E1}"/>
                </a:ext>
              </a:extLst>
            </p:cNvPr>
            <p:cNvSpPr>
              <a:spLocks/>
            </p:cNvSpPr>
            <p:nvPr/>
          </p:nvSpPr>
          <p:spPr bwMode="auto">
            <a:xfrm>
              <a:off x="7074051" y="2830956"/>
              <a:ext cx="167864" cy="167864"/>
            </a:xfrm>
            <a:custGeom>
              <a:avLst/>
              <a:gdLst>
                <a:gd name="T0" fmla="*/ 33 w 152"/>
                <a:gd name="T1" fmla="*/ 130 h 153"/>
                <a:gd name="T2" fmla="*/ 66 w 152"/>
                <a:gd name="T3" fmla="*/ 98 h 153"/>
                <a:gd name="T4" fmla="*/ 100 w 152"/>
                <a:gd name="T5" fmla="*/ 130 h 153"/>
                <a:gd name="T6" fmla="*/ 89 w 152"/>
                <a:gd name="T7" fmla="*/ 153 h 153"/>
                <a:gd name="T8" fmla="*/ 152 w 152"/>
                <a:gd name="T9" fmla="*/ 153 h 153"/>
                <a:gd name="T10" fmla="*/ 152 w 152"/>
                <a:gd name="T11" fmla="*/ 91 h 153"/>
                <a:gd name="T12" fmla="*/ 128 w 152"/>
                <a:gd name="T13" fmla="*/ 102 h 153"/>
                <a:gd name="T14" fmla="*/ 96 w 152"/>
                <a:gd name="T15" fmla="*/ 69 h 153"/>
                <a:gd name="T16" fmla="*/ 128 w 152"/>
                <a:gd name="T17" fmla="*/ 35 h 153"/>
                <a:gd name="T18" fmla="*/ 152 w 152"/>
                <a:gd name="T19" fmla="*/ 46 h 153"/>
                <a:gd name="T20" fmla="*/ 152 w 152"/>
                <a:gd name="T21" fmla="*/ 0 h 153"/>
                <a:gd name="T22" fmla="*/ 82 w 152"/>
                <a:gd name="T23" fmla="*/ 80 h 153"/>
                <a:gd name="T24" fmla="*/ 82 w 152"/>
                <a:gd name="T25" fmla="*/ 82 h 153"/>
                <a:gd name="T26" fmla="*/ 82 w 152"/>
                <a:gd name="T27" fmla="*/ 82 h 153"/>
                <a:gd name="T28" fmla="*/ 82 w 152"/>
                <a:gd name="T29" fmla="*/ 84 h 153"/>
                <a:gd name="T30" fmla="*/ 81 w 152"/>
                <a:gd name="T31" fmla="*/ 84 h 153"/>
                <a:gd name="T32" fmla="*/ 0 w 152"/>
                <a:gd name="T33" fmla="*/ 152 h 153"/>
                <a:gd name="T34" fmla="*/ 43 w 152"/>
                <a:gd name="T35" fmla="*/ 152 h 153"/>
                <a:gd name="T36" fmla="*/ 33 w 152"/>
                <a:gd name="T37"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53">
                  <a:moveTo>
                    <a:pt x="33" y="130"/>
                  </a:moveTo>
                  <a:cubicBezTo>
                    <a:pt x="33" y="112"/>
                    <a:pt x="48" y="98"/>
                    <a:pt x="66" y="98"/>
                  </a:cubicBezTo>
                  <a:cubicBezTo>
                    <a:pt x="85" y="98"/>
                    <a:pt x="100" y="112"/>
                    <a:pt x="100" y="130"/>
                  </a:cubicBezTo>
                  <a:cubicBezTo>
                    <a:pt x="100" y="138"/>
                    <a:pt x="96" y="147"/>
                    <a:pt x="89" y="153"/>
                  </a:cubicBezTo>
                  <a:cubicBezTo>
                    <a:pt x="152" y="153"/>
                    <a:pt x="152" y="153"/>
                    <a:pt x="152" y="153"/>
                  </a:cubicBezTo>
                  <a:cubicBezTo>
                    <a:pt x="152" y="91"/>
                    <a:pt x="152" y="91"/>
                    <a:pt x="152" y="91"/>
                  </a:cubicBezTo>
                  <a:cubicBezTo>
                    <a:pt x="146" y="98"/>
                    <a:pt x="137" y="102"/>
                    <a:pt x="128" y="102"/>
                  </a:cubicBezTo>
                  <a:cubicBezTo>
                    <a:pt x="111" y="102"/>
                    <a:pt x="96" y="87"/>
                    <a:pt x="96" y="69"/>
                  </a:cubicBezTo>
                  <a:cubicBezTo>
                    <a:pt x="96" y="50"/>
                    <a:pt x="111" y="35"/>
                    <a:pt x="128" y="35"/>
                  </a:cubicBezTo>
                  <a:cubicBezTo>
                    <a:pt x="137" y="35"/>
                    <a:pt x="146" y="39"/>
                    <a:pt x="152" y="46"/>
                  </a:cubicBezTo>
                  <a:cubicBezTo>
                    <a:pt x="152" y="0"/>
                    <a:pt x="152" y="0"/>
                    <a:pt x="152" y="0"/>
                  </a:cubicBezTo>
                  <a:cubicBezTo>
                    <a:pt x="112" y="5"/>
                    <a:pt x="82" y="40"/>
                    <a:pt x="82" y="80"/>
                  </a:cubicBezTo>
                  <a:cubicBezTo>
                    <a:pt x="82" y="81"/>
                    <a:pt x="82" y="81"/>
                    <a:pt x="82" y="82"/>
                  </a:cubicBezTo>
                  <a:cubicBezTo>
                    <a:pt x="82" y="82"/>
                    <a:pt x="82" y="82"/>
                    <a:pt x="82" y="82"/>
                  </a:cubicBezTo>
                  <a:cubicBezTo>
                    <a:pt x="82" y="84"/>
                    <a:pt x="82" y="84"/>
                    <a:pt x="82" y="84"/>
                  </a:cubicBezTo>
                  <a:cubicBezTo>
                    <a:pt x="81" y="84"/>
                    <a:pt x="81" y="84"/>
                    <a:pt x="81" y="84"/>
                  </a:cubicBezTo>
                  <a:cubicBezTo>
                    <a:pt x="44" y="91"/>
                    <a:pt x="13" y="117"/>
                    <a:pt x="0" y="152"/>
                  </a:cubicBezTo>
                  <a:cubicBezTo>
                    <a:pt x="43" y="152"/>
                    <a:pt x="43" y="152"/>
                    <a:pt x="43" y="152"/>
                  </a:cubicBezTo>
                  <a:cubicBezTo>
                    <a:pt x="37" y="147"/>
                    <a:pt x="33" y="138"/>
                    <a:pt x="33" y="1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a:solidFill>
                  <a:srgbClr val="000000"/>
                </a:solidFill>
                <a:latin typeface="Segoe UI"/>
              </a:endParaRPr>
            </a:p>
          </p:txBody>
        </p:sp>
        <p:sp>
          <p:nvSpPr>
            <p:cNvPr id="24" name="Freeform 17">
              <a:extLst>
                <a:ext uri="{FF2B5EF4-FFF2-40B4-BE49-F238E27FC236}">
                  <a16:creationId xmlns:a16="http://schemas.microsoft.com/office/drawing/2014/main" id="{E64E768B-580B-4EFB-8714-737F207BF8B1}"/>
                </a:ext>
              </a:extLst>
            </p:cNvPr>
            <p:cNvSpPr>
              <a:spLocks/>
            </p:cNvSpPr>
            <p:nvPr/>
          </p:nvSpPr>
          <p:spPr bwMode="auto">
            <a:xfrm>
              <a:off x="7189594" y="2809156"/>
              <a:ext cx="320467" cy="189664"/>
            </a:xfrm>
            <a:custGeom>
              <a:avLst/>
              <a:gdLst>
                <a:gd name="T0" fmla="*/ 39 w 289"/>
                <a:gd name="T1" fmla="*/ 74 h 173"/>
                <a:gd name="T2" fmla="*/ 22 w 289"/>
                <a:gd name="T3" fmla="*/ 65 h 173"/>
                <a:gd name="T4" fmla="*/ 0 w 289"/>
                <a:gd name="T5" fmla="*/ 89 h 173"/>
                <a:gd name="T6" fmla="*/ 22 w 289"/>
                <a:gd name="T7" fmla="*/ 113 h 173"/>
                <a:gd name="T8" fmla="*/ 39 w 289"/>
                <a:gd name="T9" fmla="*/ 104 h 173"/>
                <a:gd name="T10" fmla="*/ 45 w 289"/>
                <a:gd name="T11" fmla="*/ 100 h 173"/>
                <a:gd name="T12" fmla="*/ 51 w 289"/>
                <a:gd name="T13" fmla="*/ 100 h 173"/>
                <a:gd name="T14" fmla="*/ 58 w 289"/>
                <a:gd name="T15" fmla="*/ 106 h 173"/>
                <a:gd name="T16" fmla="*/ 58 w 289"/>
                <a:gd name="T17" fmla="*/ 173 h 173"/>
                <a:gd name="T18" fmla="*/ 120 w 289"/>
                <a:gd name="T19" fmla="*/ 173 h 173"/>
                <a:gd name="T20" fmla="*/ 109 w 289"/>
                <a:gd name="T21" fmla="*/ 149 h 173"/>
                <a:gd name="T22" fmla="*/ 143 w 289"/>
                <a:gd name="T23" fmla="*/ 117 h 173"/>
                <a:gd name="T24" fmla="*/ 177 w 289"/>
                <a:gd name="T25" fmla="*/ 149 h 173"/>
                <a:gd name="T26" fmla="*/ 166 w 289"/>
                <a:gd name="T27" fmla="*/ 173 h 173"/>
                <a:gd name="T28" fmla="*/ 231 w 289"/>
                <a:gd name="T29" fmla="*/ 173 h 173"/>
                <a:gd name="T30" fmla="*/ 231 w 289"/>
                <a:gd name="T31" fmla="*/ 108 h 173"/>
                <a:gd name="T32" fmla="*/ 231 w 289"/>
                <a:gd name="T33" fmla="*/ 108 h 173"/>
                <a:gd name="T34" fmla="*/ 238 w 289"/>
                <a:gd name="T35" fmla="*/ 101 h 173"/>
                <a:gd name="T36" fmla="*/ 243 w 289"/>
                <a:gd name="T37" fmla="*/ 101 h 173"/>
                <a:gd name="T38" fmla="*/ 243 w 289"/>
                <a:gd name="T39" fmla="*/ 101 h 173"/>
                <a:gd name="T40" fmla="*/ 249 w 289"/>
                <a:gd name="T41" fmla="*/ 105 h 173"/>
                <a:gd name="T42" fmla="*/ 267 w 289"/>
                <a:gd name="T43" fmla="*/ 114 h 173"/>
                <a:gd name="T44" fmla="*/ 289 w 289"/>
                <a:gd name="T45" fmla="*/ 90 h 173"/>
                <a:gd name="T46" fmla="*/ 267 w 289"/>
                <a:gd name="T47" fmla="*/ 66 h 173"/>
                <a:gd name="T48" fmla="*/ 249 w 289"/>
                <a:gd name="T49" fmla="*/ 74 h 173"/>
                <a:gd name="T50" fmla="*/ 244 w 289"/>
                <a:gd name="T51" fmla="*/ 77 h 173"/>
                <a:gd name="T52" fmla="*/ 238 w 289"/>
                <a:gd name="T53" fmla="*/ 77 h 173"/>
                <a:gd name="T54" fmla="*/ 231 w 289"/>
                <a:gd name="T55" fmla="*/ 69 h 173"/>
                <a:gd name="T56" fmla="*/ 231 w 289"/>
                <a:gd name="T57" fmla="*/ 69 h 173"/>
                <a:gd name="T58" fmla="*/ 231 w 289"/>
                <a:gd name="T59" fmla="*/ 0 h 173"/>
                <a:gd name="T60" fmla="*/ 166 w 289"/>
                <a:gd name="T61" fmla="*/ 0 h 173"/>
                <a:gd name="T62" fmla="*/ 178 w 289"/>
                <a:gd name="T63" fmla="*/ 25 h 173"/>
                <a:gd name="T64" fmla="*/ 145 w 289"/>
                <a:gd name="T65" fmla="*/ 57 h 173"/>
                <a:gd name="T66" fmla="*/ 117 w 289"/>
                <a:gd name="T67" fmla="*/ 43 h 173"/>
                <a:gd name="T68" fmla="*/ 58 w 289"/>
                <a:gd name="T69" fmla="*/ 19 h 173"/>
                <a:gd name="T70" fmla="*/ 58 w 289"/>
                <a:gd name="T71" fmla="*/ 70 h 173"/>
                <a:gd name="T72" fmla="*/ 52 w 289"/>
                <a:gd name="T73" fmla="*/ 77 h 173"/>
                <a:gd name="T74" fmla="*/ 45 w 289"/>
                <a:gd name="T75" fmla="*/ 77 h 173"/>
                <a:gd name="T76" fmla="*/ 39 w 289"/>
                <a:gd name="T77" fmla="*/ 7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9" h="173">
                  <a:moveTo>
                    <a:pt x="39" y="74"/>
                  </a:moveTo>
                  <a:cubicBezTo>
                    <a:pt x="35" y="68"/>
                    <a:pt x="29" y="65"/>
                    <a:pt x="22" y="65"/>
                  </a:cubicBezTo>
                  <a:cubicBezTo>
                    <a:pt x="10" y="65"/>
                    <a:pt x="0" y="76"/>
                    <a:pt x="0" y="89"/>
                  </a:cubicBezTo>
                  <a:cubicBezTo>
                    <a:pt x="0" y="102"/>
                    <a:pt x="10" y="113"/>
                    <a:pt x="22" y="113"/>
                  </a:cubicBezTo>
                  <a:cubicBezTo>
                    <a:pt x="29" y="113"/>
                    <a:pt x="35" y="110"/>
                    <a:pt x="39" y="104"/>
                  </a:cubicBezTo>
                  <a:cubicBezTo>
                    <a:pt x="40" y="104"/>
                    <a:pt x="43" y="101"/>
                    <a:pt x="45" y="100"/>
                  </a:cubicBezTo>
                  <a:cubicBezTo>
                    <a:pt x="46" y="100"/>
                    <a:pt x="49" y="99"/>
                    <a:pt x="51" y="100"/>
                  </a:cubicBezTo>
                  <a:cubicBezTo>
                    <a:pt x="55" y="100"/>
                    <a:pt x="57" y="102"/>
                    <a:pt x="58" y="106"/>
                  </a:cubicBezTo>
                  <a:cubicBezTo>
                    <a:pt x="58" y="173"/>
                    <a:pt x="58" y="173"/>
                    <a:pt x="58" y="173"/>
                  </a:cubicBezTo>
                  <a:cubicBezTo>
                    <a:pt x="120" y="173"/>
                    <a:pt x="120" y="173"/>
                    <a:pt x="120" y="173"/>
                  </a:cubicBezTo>
                  <a:cubicBezTo>
                    <a:pt x="113" y="167"/>
                    <a:pt x="109" y="158"/>
                    <a:pt x="109" y="149"/>
                  </a:cubicBezTo>
                  <a:cubicBezTo>
                    <a:pt x="109" y="132"/>
                    <a:pt x="125" y="117"/>
                    <a:pt x="143" y="117"/>
                  </a:cubicBezTo>
                  <a:cubicBezTo>
                    <a:pt x="161" y="117"/>
                    <a:pt x="177" y="132"/>
                    <a:pt x="177" y="149"/>
                  </a:cubicBezTo>
                  <a:cubicBezTo>
                    <a:pt x="177" y="158"/>
                    <a:pt x="173" y="167"/>
                    <a:pt x="166" y="173"/>
                  </a:cubicBezTo>
                  <a:cubicBezTo>
                    <a:pt x="231" y="173"/>
                    <a:pt x="231" y="173"/>
                    <a:pt x="231" y="173"/>
                  </a:cubicBezTo>
                  <a:cubicBezTo>
                    <a:pt x="231" y="108"/>
                    <a:pt x="231" y="108"/>
                    <a:pt x="231" y="108"/>
                  </a:cubicBezTo>
                  <a:cubicBezTo>
                    <a:pt x="231" y="108"/>
                    <a:pt x="231" y="108"/>
                    <a:pt x="231" y="108"/>
                  </a:cubicBezTo>
                  <a:cubicBezTo>
                    <a:pt x="231" y="104"/>
                    <a:pt x="235" y="102"/>
                    <a:pt x="238" y="101"/>
                  </a:cubicBezTo>
                  <a:cubicBezTo>
                    <a:pt x="239" y="100"/>
                    <a:pt x="241" y="100"/>
                    <a:pt x="243" y="101"/>
                  </a:cubicBezTo>
                  <a:cubicBezTo>
                    <a:pt x="243" y="101"/>
                    <a:pt x="243" y="101"/>
                    <a:pt x="243" y="101"/>
                  </a:cubicBezTo>
                  <a:cubicBezTo>
                    <a:pt x="246" y="101"/>
                    <a:pt x="248" y="103"/>
                    <a:pt x="249" y="105"/>
                  </a:cubicBezTo>
                  <a:cubicBezTo>
                    <a:pt x="254" y="110"/>
                    <a:pt x="260" y="114"/>
                    <a:pt x="267" y="114"/>
                  </a:cubicBezTo>
                  <a:cubicBezTo>
                    <a:pt x="279" y="114"/>
                    <a:pt x="289" y="103"/>
                    <a:pt x="289" y="90"/>
                  </a:cubicBezTo>
                  <a:cubicBezTo>
                    <a:pt x="289" y="76"/>
                    <a:pt x="279" y="66"/>
                    <a:pt x="267" y="66"/>
                  </a:cubicBezTo>
                  <a:cubicBezTo>
                    <a:pt x="260" y="66"/>
                    <a:pt x="254" y="69"/>
                    <a:pt x="249" y="74"/>
                  </a:cubicBezTo>
                  <a:cubicBezTo>
                    <a:pt x="248" y="76"/>
                    <a:pt x="246" y="77"/>
                    <a:pt x="244" y="77"/>
                  </a:cubicBezTo>
                  <a:cubicBezTo>
                    <a:pt x="242" y="78"/>
                    <a:pt x="239" y="78"/>
                    <a:pt x="238" y="77"/>
                  </a:cubicBezTo>
                  <a:cubicBezTo>
                    <a:pt x="236" y="76"/>
                    <a:pt x="231" y="73"/>
                    <a:pt x="231" y="69"/>
                  </a:cubicBezTo>
                  <a:cubicBezTo>
                    <a:pt x="231" y="69"/>
                    <a:pt x="231" y="69"/>
                    <a:pt x="231" y="69"/>
                  </a:cubicBezTo>
                  <a:cubicBezTo>
                    <a:pt x="231" y="0"/>
                    <a:pt x="231" y="0"/>
                    <a:pt x="231" y="0"/>
                  </a:cubicBezTo>
                  <a:cubicBezTo>
                    <a:pt x="166" y="0"/>
                    <a:pt x="166" y="0"/>
                    <a:pt x="166" y="0"/>
                  </a:cubicBezTo>
                  <a:cubicBezTo>
                    <a:pt x="174" y="6"/>
                    <a:pt x="178" y="15"/>
                    <a:pt x="178" y="25"/>
                  </a:cubicBezTo>
                  <a:cubicBezTo>
                    <a:pt x="178" y="42"/>
                    <a:pt x="163" y="57"/>
                    <a:pt x="145" y="57"/>
                  </a:cubicBezTo>
                  <a:cubicBezTo>
                    <a:pt x="134" y="57"/>
                    <a:pt x="124" y="52"/>
                    <a:pt x="117" y="43"/>
                  </a:cubicBezTo>
                  <a:cubicBezTo>
                    <a:pt x="103" y="28"/>
                    <a:pt x="81" y="19"/>
                    <a:pt x="58" y="19"/>
                  </a:cubicBezTo>
                  <a:cubicBezTo>
                    <a:pt x="58" y="70"/>
                    <a:pt x="58" y="70"/>
                    <a:pt x="58" y="70"/>
                  </a:cubicBezTo>
                  <a:cubicBezTo>
                    <a:pt x="57" y="75"/>
                    <a:pt x="57" y="76"/>
                    <a:pt x="52" y="77"/>
                  </a:cubicBezTo>
                  <a:cubicBezTo>
                    <a:pt x="50" y="78"/>
                    <a:pt x="46" y="77"/>
                    <a:pt x="45" y="77"/>
                  </a:cubicBezTo>
                  <a:cubicBezTo>
                    <a:pt x="43" y="76"/>
                    <a:pt x="41" y="75"/>
                    <a:pt x="39" y="7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a:solidFill>
                  <a:srgbClr val="000000"/>
                </a:solidFill>
                <a:latin typeface="Segoe UI"/>
              </a:endParaRPr>
            </a:p>
          </p:txBody>
        </p:sp>
        <p:sp>
          <p:nvSpPr>
            <p:cNvPr id="25" name="Freeform 18">
              <a:extLst>
                <a:ext uri="{FF2B5EF4-FFF2-40B4-BE49-F238E27FC236}">
                  <a16:creationId xmlns:a16="http://schemas.microsoft.com/office/drawing/2014/main" id="{4CC3F064-9A38-4541-B36F-97787EC5B401}"/>
                </a:ext>
              </a:extLst>
            </p:cNvPr>
            <p:cNvSpPr>
              <a:spLocks/>
            </p:cNvSpPr>
            <p:nvPr/>
          </p:nvSpPr>
          <p:spPr bwMode="auto">
            <a:xfrm>
              <a:off x="7457740" y="2809156"/>
              <a:ext cx="191844" cy="255066"/>
            </a:xfrm>
            <a:custGeom>
              <a:avLst/>
              <a:gdLst>
                <a:gd name="T0" fmla="*/ 1 w 174"/>
                <a:gd name="T1" fmla="*/ 68 h 231"/>
                <a:gd name="T2" fmla="*/ 26 w 174"/>
                <a:gd name="T3" fmla="*/ 56 h 231"/>
                <a:gd name="T4" fmla="*/ 58 w 174"/>
                <a:gd name="T5" fmla="*/ 90 h 231"/>
                <a:gd name="T6" fmla="*/ 26 w 174"/>
                <a:gd name="T7" fmla="*/ 124 h 231"/>
                <a:gd name="T8" fmla="*/ 1 w 174"/>
                <a:gd name="T9" fmla="*/ 112 h 231"/>
                <a:gd name="T10" fmla="*/ 1 w 174"/>
                <a:gd name="T11" fmla="*/ 111 h 231"/>
                <a:gd name="T12" fmla="*/ 0 w 174"/>
                <a:gd name="T13" fmla="*/ 112 h 231"/>
                <a:gd name="T14" fmla="*/ 0 w 174"/>
                <a:gd name="T15" fmla="*/ 173 h 231"/>
                <a:gd name="T16" fmla="*/ 66 w 174"/>
                <a:gd name="T17" fmla="*/ 173 h 231"/>
                <a:gd name="T18" fmla="*/ 67 w 174"/>
                <a:gd name="T19" fmla="*/ 173 h 231"/>
                <a:gd name="T20" fmla="*/ 76 w 174"/>
                <a:gd name="T21" fmla="*/ 181 h 231"/>
                <a:gd name="T22" fmla="*/ 76 w 174"/>
                <a:gd name="T23" fmla="*/ 184 h 231"/>
                <a:gd name="T24" fmla="*/ 72 w 174"/>
                <a:gd name="T25" fmla="*/ 192 h 231"/>
                <a:gd name="T26" fmla="*/ 63 w 174"/>
                <a:gd name="T27" fmla="*/ 209 h 231"/>
                <a:gd name="T28" fmla="*/ 87 w 174"/>
                <a:gd name="T29" fmla="*/ 231 h 231"/>
                <a:gd name="T30" fmla="*/ 111 w 174"/>
                <a:gd name="T31" fmla="*/ 209 h 231"/>
                <a:gd name="T32" fmla="*/ 102 w 174"/>
                <a:gd name="T33" fmla="*/ 192 h 231"/>
                <a:gd name="T34" fmla="*/ 97 w 174"/>
                <a:gd name="T35" fmla="*/ 185 h 231"/>
                <a:gd name="T36" fmla="*/ 97 w 174"/>
                <a:gd name="T37" fmla="*/ 184 h 231"/>
                <a:gd name="T38" fmla="*/ 97 w 174"/>
                <a:gd name="T39" fmla="*/ 182 h 231"/>
                <a:gd name="T40" fmla="*/ 107 w 174"/>
                <a:gd name="T41" fmla="*/ 173 h 231"/>
                <a:gd name="T42" fmla="*/ 108 w 174"/>
                <a:gd name="T43" fmla="*/ 173 h 231"/>
                <a:gd name="T44" fmla="*/ 174 w 174"/>
                <a:gd name="T45" fmla="*/ 173 h 231"/>
                <a:gd name="T46" fmla="*/ 174 w 174"/>
                <a:gd name="T47" fmla="*/ 122 h 231"/>
                <a:gd name="T48" fmla="*/ 174 w 174"/>
                <a:gd name="T49" fmla="*/ 96 h 231"/>
                <a:gd name="T50" fmla="*/ 173 w 174"/>
                <a:gd name="T51" fmla="*/ 74 h 231"/>
                <a:gd name="T52" fmla="*/ 154 w 174"/>
                <a:gd name="T53" fmla="*/ 0 h 231"/>
                <a:gd name="T54" fmla="*/ 108 w 174"/>
                <a:gd name="T55" fmla="*/ 0 h 231"/>
                <a:gd name="T56" fmla="*/ 108 w 174"/>
                <a:gd name="T57" fmla="*/ 0 h 231"/>
                <a:gd name="T58" fmla="*/ 120 w 174"/>
                <a:gd name="T59" fmla="*/ 25 h 231"/>
                <a:gd name="T60" fmla="*/ 86 w 174"/>
                <a:gd name="T61" fmla="*/ 57 h 231"/>
                <a:gd name="T62" fmla="*/ 53 w 174"/>
                <a:gd name="T63" fmla="*/ 25 h 231"/>
                <a:gd name="T64" fmla="*/ 65 w 174"/>
                <a:gd name="T65" fmla="*/ 0 h 231"/>
                <a:gd name="T66" fmla="*/ 0 w 174"/>
                <a:gd name="T67" fmla="*/ 0 h 231"/>
                <a:gd name="T68" fmla="*/ 0 w 174"/>
                <a:gd name="T69" fmla="*/ 68 h 231"/>
                <a:gd name="T70" fmla="*/ 1 w 174"/>
                <a:gd name="T71" fmla="*/ 69 h 231"/>
                <a:gd name="T72" fmla="*/ 1 w 174"/>
                <a:gd name="T73" fmla="*/ 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31">
                  <a:moveTo>
                    <a:pt x="1" y="68"/>
                  </a:moveTo>
                  <a:cubicBezTo>
                    <a:pt x="8" y="61"/>
                    <a:pt x="16" y="56"/>
                    <a:pt x="26" y="56"/>
                  </a:cubicBezTo>
                  <a:cubicBezTo>
                    <a:pt x="43" y="56"/>
                    <a:pt x="58" y="72"/>
                    <a:pt x="58" y="90"/>
                  </a:cubicBezTo>
                  <a:cubicBezTo>
                    <a:pt x="58" y="108"/>
                    <a:pt x="43" y="124"/>
                    <a:pt x="26" y="124"/>
                  </a:cubicBezTo>
                  <a:cubicBezTo>
                    <a:pt x="16" y="124"/>
                    <a:pt x="7" y="119"/>
                    <a:pt x="1" y="112"/>
                  </a:cubicBezTo>
                  <a:cubicBezTo>
                    <a:pt x="1" y="111"/>
                    <a:pt x="1" y="111"/>
                    <a:pt x="1" y="111"/>
                  </a:cubicBezTo>
                  <a:cubicBezTo>
                    <a:pt x="0" y="112"/>
                    <a:pt x="0" y="112"/>
                    <a:pt x="0" y="112"/>
                  </a:cubicBezTo>
                  <a:cubicBezTo>
                    <a:pt x="0" y="173"/>
                    <a:pt x="0" y="173"/>
                    <a:pt x="0" y="173"/>
                  </a:cubicBezTo>
                  <a:cubicBezTo>
                    <a:pt x="66" y="173"/>
                    <a:pt x="66" y="173"/>
                    <a:pt x="66" y="173"/>
                  </a:cubicBezTo>
                  <a:cubicBezTo>
                    <a:pt x="67" y="173"/>
                    <a:pt x="67" y="173"/>
                    <a:pt x="67" y="173"/>
                  </a:cubicBezTo>
                  <a:cubicBezTo>
                    <a:pt x="72" y="174"/>
                    <a:pt x="75" y="177"/>
                    <a:pt x="76" y="181"/>
                  </a:cubicBezTo>
                  <a:cubicBezTo>
                    <a:pt x="76" y="182"/>
                    <a:pt x="76" y="183"/>
                    <a:pt x="76" y="184"/>
                  </a:cubicBezTo>
                  <a:cubicBezTo>
                    <a:pt x="76" y="187"/>
                    <a:pt x="73" y="190"/>
                    <a:pt x="72" y="192"/>
                  </a:cubicBezTo>
                  <a:cubicBezTo>
                    <a:pt x="66" y="196"/>
                    <a:pt x="63" y="202"/>
                    <a:pt x="63" y="209"/>
                  </a:cubicBezTo>
                  <a:cubicBezTo>
                    <a:pt x="63" y="221"/>
                    <a:pt x="74" y="231"/>
                    <a:pt x="87" y="231"/>
                  </a:cubicBezTo>
                  <a:cubicBezTo>
                    <a:pt x="100" y="231"/>
                    <a:pt x="111" y="221"/>
                    <a:pt x="111" y="209"/>
                  </a:cubicBezTo>
                  <a:cubicBezTo>
                    <a:pt x="111" y="202"/>
                    <a:pt x="108" y="196"/>
                    <a:pt x="102" y="192"/>
                  </a:cubicBezTo>
                  <a:cubicBezTo>
                    <a:pt x="102" y="192"/>
                    <a:pt x="97" y="188"/>
                    <a:pt x="97" y="185"/>
                  </a:cubicBezTo>
                  <a:cubicBezTo>
                    <a:pt x="97" y="184"/>
                    <a:pt x="97" y="184"/>
                    <a:pt x="97" y="184"/>
                  </a:cubicBezTo>
                  <a:cubicBezTo>
                    <a:pt x="97" y="184"/>
                    <a:pt x="97" y="182"/>
                    <a:pt x="97" y="182"/>
                  </a:cubicBezTo>
                  <a:cubicBezTo>
                    <a:pt x="98" y="176"/>
                    <a:pt x="104" y="174"/>
                    <a:pt x="107" y="173"/>
                  </a:cubicBezTo>
                  <a:cubicBezTo>
                    <a:pt x="108" y="173"/>
                    <a:pt x="108" y="173"/>
                    <a:pt x="108" y="173"/>
                  </a:cubicBezTo>
                  <a:cubicBezTo>
                    <a:pt x="174" y="173"/>
                    <a:pt x="174" y="173"/>
                    <a:pt x="174" y="173"/>
                  </a:cubicBezTo>
                  <a:cubicBezTo>
                    <a:pt x="174" y="122"/>
                    <a:pt x="174" y="122"/>
                    <a:pt x="174" y="122"/>
                  </a:cubicBezTo>
                  <a:cubicBezTo>
                    <a:pt x="174" y="112"/>
                    <a:pt x="174" y="104"/>
                    <a:pt x="174" y="96"/>
                  </a:cubicBezTo>
                  <a:cubicBezTo>
                    <a:pt x="173" y="90"/>
                    <a:pt x="173" y="83"/>
                    <a:pt x="173" y="74"/>
                  </a:cubicBezTo>
                  <a:cubicBezTo>
                    <a:pt x="173" y="48"/>
                    <a:pt x="166" y="22"/>
                    <a:pt x="154" y="0"/>
                  </a:cubicBezTo>
                  <a:cubicBezTo>
                    <a:pt x="108" y="0"/>
                    <a:pt x="108" y="0"/>
                    <a:pt x="108" y="0"/>
                  </a:cubicBezTo>
                  <a:cubicBezTo>
                    <a:pt x="108" y="0"/>
                    <a:pt x="108" y="0"/>
                    <a:pt x="108" y="0"/>
                  </a:cubicBezTo>
                  <a:cubicBezTo>
                    <a:pt x="116" y="6"/>
                    <a:pt x="120" y="15"/>
                    <a:pt x="120" y="25"/>
                  </a:cubicBezTo>
                  <a:cubicBezTo>
                    <a:pt x="120" y="42"/>
                    <a:pt x="105" y="57"/>
                    <a:pt x="86" y="57"/>
                  </a:cubicBezTo>
                  <a:cubicBezTo>
                    <a:pt x="68" y="57"/>
                    <a:pt x="53" y="42"/>
                    <a:pt x="53" y="25"/>
                  </a:cubicBezTo>
                  <a:cubicBezTo>
                    <a:pt x="53" y="15"/>
                    <a:pt x="57" y="6"/>
                    <a:pt x="65" y="0"/>
                  </a:cubicBezTo>
                  <a:cubicBezTo>
                    <a:pt x="0" y="0"/>
                    <a:pt x="0" y="0"/>
                    <a:pt x="0" y="0"/>
                  </a:cubicBezTo>
                  <a:cubicBezTo>
                    <a:pt x="0" y="68"/>
                    <a:pt x="0" y="68"/>
                    <a:pt x="0" y="68"/>
                  </a:cubicBezTo>
                  <a:cubicBezTo>
                    <a:pt x="0" y="68"/>
                    <a:pt x="0" y="69"/>
                    <a:pt x="1" y="69"/>
                  </a:cubicBezTo>
                  <a:cubicBezTo>
                    <a:pt x="1" y="68"/>
                    <a:pt x="1" y="68"/>
                    <a:pt x="1" y="6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a:solidFill>
                  <a:srgbClr val="000000"/>
                </a:solidFill>
                <a:latin typeface="Segoe UI"/>
              </a:endParaRPr>
            </a:p>
          </p:txBody>
        </p:sp>
        <p:sp>
          <p:nvSpPr>
            <p:cNvPr id="20" name="Freeform 13">
              <a:extLst>
                <a:ext uri="{FF2B5EF4-FFF2-40B4-BE49-F238E27FC236}">
                  <a16:creationId xmlns:a16="http://schemas.microsoft.com/office/drawing/2014/main" id="{9E812932-81DC-4621-931E-4C7E03414FAF}"/>
                </a:ext>
              </a:extLst>
            </p:cNvPr>
            <p:cNvSpPr>
              <a:spLocks/>
            </p:cNvSpPr>
            <p:nvPr/>
          </p:nvSpPr>
          <p:spPr bwMode="auto">
            <a:xfrm>
              <a:off x="7662664" y="2937779"/>
              <a:ext cx="69762" cy="61041"/>
            </a:xfrm>
            <a:custGeom>
              <a:avLst/>
              <a:gdLst>
                <a:gd name="T0" fmla="*/ 63 w 64"/>
                <a:gd name="T1" fmla="*/ 9 h 55"/>
                <a:gd name="T2" fmla="*/ 25 w 64"/>
                <a:gd name="T3" fmla="*/ 0 h 55"/>
                <a:gd name="T4" fmla="*/ 0 w 64"/>
                <a:gd name="T5" fmla="*/ 2 h 55"/>
                <a:gd name="T6" fmla="*/ 0 w 64"/>
                <a:gd name="T7" fmla="*/ 55 h 55"/>
                <a:gd name="T8" fmla="*/ 64 w 64"/>
                <a:gd name="T9" fmla="*/ 55 h 55"/>
                <a:gd name="T10" fmla="*/ 53 w 64"/>
                <a:gd name="T11" fmla="*/ 32 h 55"/>
                <a:gd name="T12" fmla="*/ 63 w 64"/>
                <a:gd name="T13" fmla="*/ 9 h 55"/>
              </a:gdLst>
              <a:ahLst/>
              <a:cxnLst>
                <a:cxn ang="0">
                  <a:pos x="T0" y="T1"/>
                </a:cxn>
                <a:cxn ang="0">
                  <a:pos x="T2" y="T3"/>
                </a:cxn>
                <a:cxn ang="0">
                  <a:pos x="T4" y="T5"/>
                </a:cxn>
                <a:cxn ang="0">
                  <a:pos x="T6" y="T7"/>
                </a:cxn>
                <a:cxn ang="0">
                  <a:pos x="T8" y="T9"/>
                </a:cxn>
                <a:cxn ang="0">
                  <a:pos x="T10" y="T11"/>
                </a:cxn>
                <a:cxn ang="0">
                  <a:pos x="T12" y="T13"/>
                </a:cxn>
              </a:cxnLst>
              <a:rect l="0" t="0" r="r" b="b"/>
              <a:pathLst>
                <a:path w="64" h="55">
                  <a:moveTo>
                    <a:pt x="63" y="9"/>
                  </a:moveTo>
                  <a:cubicBezTo>
                    <a:pt x="51" y="4"/>
                    <a:pt x="38" y="0"/>
                    <a:pt x="25" y="0"/>
                  </a:cubicBezTo>
                  <a:cubicBezTo>
                    <a:pt x="14" y="0"/>
                    <a:pt x="7" y="0"/>
                    <a:pt x="0" y="2"/>
                  </a:cubicBezTo>
                  <a:cubicBezTo>
                    <a:pt x="0" y="55"/>
                    <a:pt x="0" y="55"/>
                    <a:pt x="0" y="55"/>
                  </a:cubicBezTo>
                  <a:cubicBezTo>
                    <a:pt x="64" y="55"/>
                    <a:pt x="64" y="55"/>
                    <a:pt x="64" y="55"/>
                  </a:cubicBezTo>
                  <a:cubicBezTo>
                    <a:pt x="57" y="49"/>
                    <a:pt x="53" y="40"/>
                    <a:pt x="53" y="32"/>
                  </a:cubicBezTo>
                  <a:cubicBezTo>
                    <a:pt x="53" y="23"/>
                    <a:pt x="57" y="15"/>
                    <a:pt x="63" y="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a:solidFill>
                  <a:srgbClr val="000000"/>
                </a:solidFill>
                <a:latin typeface="Segoe UI"/>
              </a:endParaRPr>
            </a:p>
          </p:txBody>
        </p:sp>
        <p:sp>
          <p:nvSpPr>
            <p:cNvPr id="22" name="Freeform 15">
              <a:extLst>
                <a:ext uri="{FF2B5EF4-FFF2-40B4-BE49-F238E27FC236}">
                  <a16:creationId xmlns:a16="http://schemas.microsoft.com/office/drawing/2014/main" id="{1CB910B5-D13F-488C-9CF9-52B6D088E2C2}"/>
                </a:ext>
              </a:extLst>
            </p:cNvPr>
            <p:cNvSpPr>
              <a:spLocks/>
            </p:cNvSpPr>
            <p:nvPr/>
          </p:nvSpPr>
          <p:spPr bwMode="auto">
            <a:xfrm>
              <a:off x="7065331" y="2950859"/>
              <a:ext cx="176584" cy="213645"/>
            </a:xfrm>
            <a:custGeom>
              <a:avLst/>
              <a:gdLst>
                <a:gd name="T0" fmla="*/ 145 w 160"/>
                <a:gd name="T1" fmla="*/ 179 h 193"/>
                <a:gd name="T2" fmla="*/ 125 w 160"/>
                <a:gd name="T3" fmla="*/ 179 h 193"/>
                <a:gd name="T4" fmla="*/ 103 w 160"/>
                <a:gd name="T5" fmla="*/ 147 h 193"/>
                <a:gd name="T6" fmla="*/ 135 w 160"/>
                <a:gd name="T7" fmla="*/ 114 h 193"/>
                <a:gd name="T8" fmla="*/ 159 w 160"/>
                <a:gd name="T9" fmla="*/ 125 h 193"/>
                <a:gd name="T10" fmla="*/ 159 w 160"/>
                <a:gd name="T11" fmla="*/ 58 h 193"/>
                <a:gd name="T12" fmla="*/ 94 w 160"/>
                <a:gd name="T13" fmla="*/ 58 h 193"/>
                <a:gd name="T14" fmla="*/ 85 w 160"/>
                <a:gd name="T15" fmla="*/ 50 h 193"/>
                <a:gd name="T16" fmla="*/ 85 w 160"/>
                <a:gd name="T17" fmla="*/ 46 h 193"/>
                <a:gd name="T18" fmla="*/ 85 w 160"/>
                <a:gd name="T19" fmla="*/ 45 h 193"/>
                <a:gd name="T20" fmla="*/ 88 w 160"/>
                <a:gd name="T21" fmla="*/ 39 h 193"/>
                <a:gd name="T22" fmla="*/ 97 w 160"/>
                <a:gd name="T23" fmla="*/ 22 h 193"/>
                <a:gd name="T24" fmla="*/ 73 w 160"/>
                <a:gd name="T25" fmla="*/ 0 h 193"/>
                <a:gd name="T26" fmla="*/ 49 w 160"/>
                <a:gd name="T27" fmla="*/ 22 h 193"/>
                <a:gd name="T28" fmla="*/ 58 w 160"/>
                <a:gd name="T29" fmla="*/ 39 h 193"/>
                <a:gd name="T30" fmla="*/ 61 w 160"/>
                <a:gd name="T31" fmla="*/ 45 h 193"/>
                <a:gd name="T32" fmla="*/ 61 w 160"/>
                <a:gd name="T33" fmla="*/ 45 h 193"/>
                <a:gd name="T34" fmla="*/ 61 w 160"/>
                <a:gd name="T35" fmla="*/ 49 h 193"/>
                <a:gd name="T36" fmla="*/ 52 w 160"/>
                <a:gd name="T37" fmla="*/ 58 h 193"/>
                <a:gd name="T38" fmla="*/ 3 w 160"/>
                <a:gd name="T39" fmla="*/ 58 h 193"/>
                <a:gd name="T40" fmla="*/ 0 w 160"/>
                <a:gd name="T41" fmla="*/ 84 h 193"/>
                <a:gd name="T42" fmla="*/ 4 w 160"/>
                <a:gd name="T43" fmla="*/ 114 h 193"/>
                <a:gd name="T44" fmla="*/ 110 w 160"/>
                <a:gd name="T45" fmla="*/ 193 h 193"/>
                <a:gd name="T46" fmla="*/ 160 w 160"/>
                <a:gd name="T47" fmla="*/ 193 h 193"/>
                <a:gd name="T48" fmla="*/ 160 w 160"/>
                <a:gd name="T49" fmla="*/ 169 h 193"/>
                <a:gd name="T50" fmla="*/ 145 w 160"/>
                <a:gd name="T51"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93">
                  <a:moveTo>
                    <a:pt x="145" y="179"/>
                  </a:moveTo>
                  <a:cubicBezTo>
                    <a:pt x="139" y="181"/>
                    <a:pt x="132" y="181"/>
                    <a:pt x="125" y="179"/>
                  </a:cubicBezTo>
                  <a:cubicBezTo>
                    <a:pt x="112" y="174"/>
                    <a:pt x="103" y="162"/>
                    <a:pt x="103" y="147"/>
                  </a:cubicBezTo>
                  <a:cubicBezTo>
                    <a:pt x="103" y="129"/>
                    <a:pt x="117" y="114"/>
                    <a:pt x="135" y="114"/>
                  </a:cubicBezTo>
                  <a:cubicBezTo>
                    <a:pt x="144" y="114"/>
                    <a:pt x="153" y="118"/>
                    <a:pt x="159" y="125"/>
                  </a:cubicBezTo>
                  <a:cubicBezTo>
                    <a:pt x="159" y="58"/>
                    <a:pt x="159" y="58"/>
                    <a:pt x="159" y="58"/>
                  </a:cubicBezTo>
                  <a:cubicBezTo>
                    <a:pt x="94" y="58"/>
                    <a:pt x="94" y="58"/>
                    <a:pt x="94" y="58"/>
                  </a:cubicBezTo>
                  <a:cubicBezTo>
                    <a:pt x="89" y="57"/>
                    <a:pt x="86" y="54"/>
                    <a:pt x="85" y="50"/>
                  </a:cubicBezTo>
                  <a:cubicBezTo>
                    <a:pt x="85" y="49"/>
                    <a:pt x="85" y="48"/>
                    <a:pt x="85" y="46"/>
                  </a:cubicBezTo>
                  <a:cubicBezTo>
                    <a:pt x="85" y="45"/>
                    <a:pt x="85" y="45"/>
                    <a:pt x="85" y="45"/>
                  </a:cubicBezTo>
                  <a:cubicBezTo>
                    <a:pt x="85" y="43"/>
                    <a:pt x="86" y="41"/>
                    <a:pt x="88" y="39"/>
                  </a:cubicBezTo>
                  <a:cubicBezTo>
                    <a:pt x="94" y="35"/>
                    <a:pt x="97" y="28"/>
                    <a:pt x="97" y="22"/>
                  </a:cubicBezTo>
                  <a:cubicBezTo>
                    <a:pt x="97" y="10"/>
                    <a:pt x="86" y="0"/>
                    <a:pt x="73" y="0"/>
                  </a:cubicBezTo>
                  <a:cubicBezTo>
                    <a:pt x="60" y="0"/>
                    <a:pt x="49" y="10"/>
                    <a:pt x="49" y="22"/>
                  </a:cubicBezTo>
                  <a:cubicBezTo>
                    <a:pt x="49" y="29"/>
                    <a:pt x="52" y="35"/>
                    <a:pt x="58" y="39"/>
                  </a:cubicBezTo>
                  <a:cubicBezTo>
                    <a:pt x="59" y="40"/>
                    <a:pt x="61" y="42"/>
                    <a:pt x="61" y="45"/>
                  </a:cubicBezTo>
                  <a:cubicBezTo>
                    <a:pt x="61" y="45"/>
                    <a:pt x="61" y="45"/>
                    <a:pt x="61" y="45"/>
                  </a:cubicBezTo>
                  <a:cubicBezTo>
                    <a:pt x="61" y="47"/>
                    <a:pt x="61" y="48"/>
                    <a:pt x="61" y="49"/>
                  </a:cubicBezTo>
                  <a:cubicBezTo>
                    <a:pt x="60" y="54"/>
                    <a:pt x="57" y="58"/>
                    <a:pt x="52" y="58"/>
                  </a:cubicBezTo>
                  <a:cubicBezTo>
                    <a:pt x="3" y="58"/>
                    <a:pt x="3" y="58"/>
                    <a:pt x="3" y="58"/>
                  </a:cubicBezTo>
                  <a:cubicBezTo>
                    <a:pt x="1" y="66"/>
                    <a:pt x="0" y="75"/>
                    <a:pt x="0" y="84"/>
                  </a:cubicBezTo>
                  <a:cubicBezTo>
                    <a:pt x="0" y="94"/>
                    <a:pt x="2" y="104"/>
                    <a:pt x="4" y="114"/>
                  </a:cubicBezTo>
                  <a:cubicBezTo>
                    <a:pt x="18" y="160"/>
                    <a:pt x="61" y="193"/>
                    <a:pt x="110" y="193"/>
                  </a:cubicBezTo>
                  <a:cubicBezTo>
                    <a:pt x="160" y="193"/>
                    <a:pt x="160" y="193"/>
                    <a:pt x="160" y="193"/>
                  </a:cubicBezTo>
                  <a:cubicBezTo>
                    <a:pt x="160" y="169"/>
                    <a:pt x="160" y="169"/>
                    <a:pt x="160" y="169"/>
                  </a:cubicBezTo>
                  <a:cubicBezTo>
                    <a:pt x="156" y="173"/>
                    <a:pt x="151" y="177"/>
                    <a:pt x="145" y="1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a:solidFill>
                  <a:srgbClr val="000000"/>
                </a:solidFill>
                <a:latin typeface="Segoe UI"/>
              </a:endParaRPr>
            </a:p>
          </p:txBody>
        </p:sp>
        <p:sp>
          <p:nvSpPr>
            <p:cNvPr id="26" name="Freeform 19">
              <a:extLst>
                <a:ext uri="{FF2B5EF4-FFF2-40B4-BE49-F238E27FC236}">
                  <a16:creationId xmlns:a16="http://schemas.microsoft.com/office/drawing/2014/main" id="{9A20233F-1F5F-466B-88A9-E9F2B02AC0A8}"/>
                </a:ext>
              </a:extLst>
            </p:cNvPr>
            <p:cNvSpPr>
              <a:spLocks/>
            </p:cNvSpPr>
            <p:nvPr/>
          </p:nvSpPr>
          <p:spPr bwMode="auto">
            <a:xfrm>
              <a:off x="7189594" y="2950859"/>
              <a:ext cx="257246" cy="213645"/>
            </a:xfrm>
            <a:custGeom>
              <a:avLst/>
              <a:gdLst>
                <a:gd name="T0" fmla="*/ 232 w 232"/>
                <a:gd name="T1" fmla="*/ 170 h 193"/>
                <a:gd name="T2" fmla="*/ 232 w 232"/>
                <a:gd name="T3" fmla="*/ 170 h 193"/>
                <a:gd name="T4" fmla="*/ 231 w 232"/>
                <a:gd name="T5" fmla="*/ 170 h 193"/>
                <a:gd name="T6" fmla="*/ 217 w 232"/>
                <a:gd name="T7" fmla="*/ 180 h 193"/>
                <a:gd name="T8" fmla="*/ 196 w 232"/>
                <a:gd name="T9" fmla="*/ 180 h 193"/>
                <a:gd name="T10" fmla="*/ 174 w 232"/>
                <a:gd name="T11" fmla="*/ 148 h 193"/>
                <a:gd name="T12" fmla="*/ 206 w 232"/>
                <a:gd name="T13" fmla="*/ 115 h 193"/>
                <a:gd name="T14" fmla="*/ 231 w 232"/>
                <a:gd name="T15" fmla="*/ 127 h 193"/>
                <a:gd name="T16" fmla="*/ 231 w 232"/>
                <a:gd name="T17" fmla="*/ 127 h 193"/>
                <a:gd name="T18" fmla="*/ 232 w 232"/>
                <a:gd name="T19" fmla="*/ 127 h 193"/>
                <a:gd name="T20" fmla="*/ 232 w 232"/>
                <a:gd name="T21" fmla="*/ 59 h 193"/>
                <a:gd name="T22" fmla="*/ 163 w 232"/>
                <a:gd name="T23" fmla="*/ 59 h 193"/>
                <a:gd name="T24" fmla="*/ 156 w 232"/>
                <a:gd name="T25" fmla="*/ 51 h 193"/>
                <a:gd name="T26" fmla="*/ 156 w 232"/>
                <a:gd name="T27" fmla="*/ 50 h 193"/>
                <a:gd name="T28" fmla="*/ 156 w 232"/>
                <a:gd name="T29" fmla="*/ 47 h 193"/>
                <a:gd name="T30" fmla="*/ 156 w 232"/>
                <a:gd name="T31" fmla="*/ 46 h 193"/>
                <a:gd name="T32" fmla="*/ 160 w 232"/>
                <a:gd name="T33" fmla="*/ 40 h 193"/>
                <a:gd name="T34" fmla="*/ 168 w 232"/>
                <a:gd name="T35" fmla="*/ 23 h 193"/>
                <a:gd name="T36" fmla="*/ 144 w 232"/>
                <a:gd name="T37" fmla="*/ 0 h 193"/>
                <a:gd name="T38" fmla="*/ 120 w 232"/>
                <a:gd name="T39" fmla="*/ 23 h 193"/>
                <a:gd name="T40" fmla="*/ 129 w 232"/>
                <a:gd name="T41" fmla="*/ 40 h 193"/>
                <a:gd name="T42" fmla="*/ 129 w 232"/>
                <a:gd name="T43" fmla="*/ 40 h 193"/>
                <a:gd name="T44" fmla="*/ 133 w 232"/>
                <a:gd name="T45" fmla="*/ 45 h 193"/>
                <a:gd name="T46" fmla="*/ 133 w 232"/>
                <a:gd name="T47" fmla="*/ 50 h 193"/>
                <a:gd name="T48" fmla="*/ 126 w 232"/>
                <a:gd name="T49" fmla="*/ 58 h 193"/>
                <a:gd name="T50" fmla="*/ 59 w 232"/>
                <a:gd name="T51" fmla="*/ 58 h 193"/>
                <a:gd name="T52" fmla="*/ 59 w 232"/>
                <a:gd name="T53" fmla="*/ 129 h 193"/>
                <a:gd name="T54" fmla="*/ 51 w 232"/>
                <a:gd name="T55" fmla="*/ 137 h 193"/>
                <a:gd name="T56" fmla="*/ 45 w 232"/>
                <a:gd name="T57" fmla="*/ 136 h 193"/>
                <a:gd name="T58" fmla="*/ 40 w 232"/>
                <a:gd name="T59" fmla="*/ 132 h 193"/>
                <a:gd name="T60" fmla="*/ 23 w 232"/>
                <a:gd name="T61" fmla="*/ 123 h 193"/>
                <a:gd name="T62" fmla="*/ 0 w 232"/>
                <a:gd name="T63" fmla="*/ 147 h 193"/>
                <a:gd name="T64" fmla="*/ 23 w 232"/>
                <a:gd name="T65" fmla="*/ 171 h 193"/>
                <a:gd name="T66" fmla="*/ 40 w 232"/>
                <a:gd name="T67" fmla="*/ 163 h 193"/>
                <a:gd name="T68" fmla="*/ 45 w 232"/>
                <a:gd name="T69" fmla="*/ 159 h 193"/>
                <a:gd name="T70" fmla="*/ 50 w 232"/>
                <a:gd name="T71" fmla="*/ 159 h 193"/>
                <a:gd name="T72" fmla="*/ 58 w 232"/>
                <a:gd name="T73" fmla="*/ 167 h 193"/>
                <a:gd name="T74" fmla="*/ 58 w 232"/>
                <a:gd name="T75" fmla="*/ 168 h 193"/>
                <a:gd name="T76" fmla="*/ 58 w 232"/>
                <a:gd name="T77" fmla="*/ 193 h 193"/>
                <a:gd name="T78" fmla="*/ 232 w 232"/>
                <a:gd name="T79" fmla="*/ 193 h 193"/>
                <a:gd name="T80" fmla="*/ 232 w 232"/>
                <a:gd name="T81" fmla="*/ 171 h 193"/>
                <a:gd name="T82" fmla="*/ 232 w 232"/>
                <a:gd name="T83" fmla="*/ 170 h 193"/>
                <a:gd name="T84" fmla="*/ 232 w 232"/>
                <a:gd name="T85" fmla="*/ 1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193">
                  <a:moveTo>
                    <a:pt x="232" y="170"/>
                  </a:moveTo>
                  <a:cubicBezTo>
                    <a:pt x="232" y="170"/>
                    <a:pt x="231" y="170"/>
                    <a:pt x="232" y="170"/>
                  </a:cubicBezTo>
                  <a:cubicBezTo>
                    <a:pt x="231" y="170"/>
                    <a:pt x="231" y="170"/>
                    <a:pt x="231" y="170"/>
                  </a:cubicBezTo>
                  <a:cubicBezTo>
                    <a:pt x="227" y="175"/>
                    <a:pt x="222" y="178"/>
                    <a:pt x="217" y="180"/>
                  </a:cubicBezTo>
                  <a:cubicBezTo>
                    <a:pt x="210" y="182"/>
                    <a:pt x="203" y="182"/>
                    <a:pt x="196" y="180"/>
                  </a:cubicBezTo>
                  <a:cubicBezTo>
                    <a:pt x="183" y="175"/>
                    <a:pt x="174" y="163"/>
                    <a:pt x="174" y="148"/>
                  </a:cubicBezTo>
                  <a:cubicBezTo>
                    <a:pt x="174" y="130"/>
                    <a:pt x="189" y="115"/>
                    <a:pt x="206" y="115"/>
                  </a:cubicBezTo>
                  <a:cubicBezTo>
                    <a:pt x="216" y="115"/>
                    <a:pt x="225" y="119"/>
                    <a:pt x="231" y="127"/>
                  </a:cubicBezTo>
                  <a:cubicBezTo>
                    <a:pt x="231" y="127"/>
                    <a:pt x="231" y="127"/>
                    <a:pt x="231" y="127"/>
                  </a:cubicBezTo>
                  <a:cubicBezTo>
                    <a:pt x="232" y="127"/>
                    <a:pt x="232" y="127"/>
                    <a:pt x="232" y="127"/>
                  </a:cubicBezTo>
                  <a:cubicBezTo>
                    <a:pt x="232" y="59"/>
                    <a:pt x="232" y="59"/>
                    <a:pt x="232" y="59"/>
                  </a:cubicBezTo>
                  <a:cubicBezTo>
                    <a:pt x="163" y="59"/>
                    <a:pt x="163" y="59"/>
                    <a:pt x="163" y="59"/>
                  </a:cubicBezTo>
                  <a:cubicBezTo>
                    <a:pt x="157" y="59"/>
                    <a:pt x="156" y="55"/>
                    <a:pt x="156" y="51"/>
                  </a:cubicBezTo>
                  <a:cubicBezTo>
                    <a:pt x="156" y="50"/>
                    <a:pt x="156" y="50"/>
                    <a:pt x="156" y="50"/>
                  </a:cubicBezTo>
                  <a:cubicBezTo>
                    <a:pt x="156" y="49"/>
                    <a:pt x="156" y="48"/>
                    <a:pt x="156" y="47"/>
                  </a:cubicBezTo>
                  <a:cubicBezTo>
                    <a:pt x="156" y="46"/>
                    <a:pt x="156" y="46"/>
                    <a:pt x="156" y="46"/>
                  </a:cubicBezTo>
                  <a:cubicBezTo>
                    <a:pt x="156" y="44"/>
                    <a:pt x="158" y="41"/>
                    <a:pt x="160" y="40"/>
                  </a:cubicBezTo>
                  <a:cubicBezTo>
                    <a:pt x="165" y="35"/>
                    <a:pt x="168" y="29"/>
                    <a:pt x="168" y="23"/>
                  </a:cubicBezTo>
                  <a:cubicBezTo>
                    <a:pt x="168" y="10"/>
                    <a:pt x="158" y="0"/>
                    <a:pt x="144" y="0"/>
                  </a:cubicBezTo>
                  <a:cubicBezTo>
                    <a:pt x="131" y="0"/>
                    <a:pt x="120" y="10"/>
                    <a:pt x="120" y="23"/>
                  </a:cubicBezTo>
                  <a:cubicBezTo>
                    <a:pt x="120" y="29"/>
                    <a:pt x="124" y="35"/>
                    <a:pt x="129" y="40"/>
                  </a:cubicBezTo>
                  <a:cubicBezTo>
                    <a:pt x="129" y="40"/>
                    <a:pt x="129" y="40"/>
                    <a:pt x="129" y="40"/>
                  </a:cubicBezTo>
                  <a:cubicBezTo>
                    <a:pt x="131" y="41"/>
                    <a:pt x="133" y="43"/>
                    <a:pt x="133" y="45"/>
                  </a:cubicBezTo>
                  <a:cubicBezTo>
                    <a:pt x="133" y="46"/>
                    <a:pt x="133" y="49"/>
                    <a:pt x="133" y="50"/>
                  </a:cubicBezTo>
                  <a:cubicBezTo>
                    <a:pt x="132" y="56"/>
                    <a:pt x="128" y="58"/>
                    <a:pt x="126" y="58"/>
                  </a:cubicBezTo>
                  <a:cubicBezTo>
                    <a:pt x="59" y="58"/>
                    <a:pt x="59" y="58"/>
                    <a:pt x="59" y="58"/>
                  </a:cubicBezTo>
                  <a:cubicBezTo>
                    <a:pt x="59" y="129"/>
                    <a:pt x="59" y="129"/>
                    <a:pt x="59" y="129"/>
                  </a:cubicBezTo>
                  <a:cubicBezTo>
                    <a:pt x="58" y="133"/>
                    <a:pt x="54" y="136"/>
                    <a:pt x="51" y="137"/>
                  </a:cubicBezTo>
                  <a:cubicBezTo>
                    <a:pt x="50" y="137"/>
                    <a:pt x="46" y="137"/>
                    <a:pt x="45" y="136"/>
                  </a:cubicBezTo>
                  <a:cubicBezTo>
                    <a:pt x="44" y="136"/>
                    <a:pt x="42" y="135"/>
                    <a:pt x="40" y="132"/>
                  </a:cubicBezTo>
                  <a:cubicBezTo>
                    <a:pt x="36" y="127"/>
                    <a:pt x="29" y="123"/>
                    <a:pt x="23" y="123"/>
                  </a:cubicBezTo>
                  <a:cubicBezTo>
                    <a:pt x="10" y="123"/>
                    <a:pt x="0" y="134"/>
                    <a:pt x="0" y="147"/>
                  </a:cubicBezTo>
                  <a:cubicBezTo>
                    <a:pt x="0" y="161"/>
                    <a:pt x="10" y="171"/>
                    <a:pt x="23" y="171"/>
                  </a:cubicBezTo>
                  <a:cubicBezTo>
                    <a:pt x="30" y="171"/>
                    <a:pt x="36" y="168"/>
                    <a:pt x="40" y="163"/>
                  </a:cubicBezTo>
                  <a:cubicBezTo>
                    <a:pt x="41" y="161"/>
                    <a:pt x="43" y="160"/>
                    <a:pt x="45" y="159"/>
                  </a:cubicBezTo>
                  <a:cubicBezTo>
                    <a:pt x="46" y="159"/>
                    <a:pt x="49" y="159"/>
                    <a:pt x="50" y="159"/>
                  </a:cubicBezTo>
                  <a:cubicBezTo>
                    <a:pt x="54" y="160"/>
                    <a:pt x="58" y="163"/>
                    <a:pt x="58" y="167"/>
                  </a:cubicBezTo>
                  <a:cubicBezTo>
                    <a:pt x="58" y="168"/>
                    <a:pt x="58" y="168"/>
                    <a:pt x="58" y="168"/>
                  </a:cubicBezTo>
                  <a:cubicBezTo>
                    <a:pt x="58" y="193"/>
                    <a:pt x="58" y="193"/>
                    <a:pt x="58" y="193"/>
                  </a:cubicBezTo>
                  <a:cubicBezTo>
                    <a:pt x="232" y="193"/>
                    <a:pt x="232" y="193"/>
                    <a:pt x="232" y="193"/>
                  </a:cubicBezTo>
                  <a:cubicBezTo>
                    <a:pt x="232" y="171"/>
                    <a:pt x="232" y="171"/>
                    <a:pt x="232" y="171"/>
                  </a:cubicBezTo>
                  <a:cubicBezTo>
                    <a:pt x="232" y="171"/>
                    <a:pt x="232" y="170"/>
                    <a:pt x="232" y="170"/>
                  </a:cubicBezTo>
                  <a:cubicBezTo>
                    <a:pt x="232" y="170"/>
                    <a:pt x="232" y="170"/>
                    <a:pt x="232" y="17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a:solidFill>
                  <a:srgbClr val="000000"/>
                </a:solidFill>
                <a:latin typeface="Segoe UI"/>
              </a:endParaRPr>
            </a:p>
          </p:txBody>
        </p:sp>
        <p:sp>
          <p:nvSpPr>
            <p:cNvPr id="23" name="Freeform 16">
              <a:extLst>
                <a:ext uri="{FF2B5EF4-FFF2-40B4-BE49-F238E27FC236}">
                  <a16:creationId xmlns:a16="http://schemas.microsoft.com/office/drawing/2014/main" id="{38E58DD7-F1DA-4384-817D-91FE2BD625A4}"/>
                </a:ext>
              </a:extLst>
            </p:cNvPr>
            <p:cNvSpPr>
              <a:spLocks/>
            </p:cNvSpPr>
            <p:nvPr/>
          </p:nvSpPr>
          <p:spPr bwMode="auto">
            <a:xfrm>
              <a:off x="7392338" y="3014081"/>
              <a:ext cx="320467" cy="150423"/>
            </a:xfrm>
            <a:custGeom>
              <a:avLst/>
              <a:gdLst>
                <a:gd name="T0" fmla="*/ 250 w 290"/>
                <a:gd name="T1" fmla="*/ 104 h 135"/>
                <a:gd name="T2" fmla="*/ 267 w 290"/>
                <a:gd name="T3" fmla="*/ 113 h 135"/>
                <a:gd name="T4" fmla="*/ 290 w 290"/>
                <a:gd name="T5" fmla="*/ 89 h 135"/>
                <a:gd name="T6" fmla="*/ 267 w 290"/>
                <a:gd name="T7" fmla="*/ 65 h 135"/>
                <a:gd name="T8" fmla="*/ 250 w 290"/>
                <a:gd name="T9" fmla="*/ 74 h 135"/>
                <a:gd name="T10" fmla="*/ 243 w 290"/>
                <a:gd name="T11" fmla="*/ 78 h 135"/>
                <a:gd name="T12" fmla="*/ 238 w 290"/>
                <a:gd name="T13" fmla="*/ 78 h 135"/>
                <a:gd name="T14" fmla="*/ 231 w 290"/>
                <a:gd name="T15" fmla="*/ 68 h 135"/>
                <a:gd name="T16" fmla="*/ 231 w 290"/>
                <a:gd name="T17" fmla="*/ 0 h 135"/>
                <a:gd name="T18" fmla="*/ 167 w 290"/>
                <a:gd name="T19" fmla="*/ 0 h 135"/>
                <a:gd name="T20" fmla="*/ 178 w 290"/>
                <a:gd name="T21" fmla="*/ 23 h 135"/>
                <a:gd name="T22" fmla="*/ 144 w 290"/>
                <a:gd name="T23" fmla="*/ 55 h 135"/>
                <a:gd name="T24" fmla="*/ 111 w 290"/>
                <a:gd name="T25" fmla="*/ 23 h 135"/>
                <a:gd name="T26" fmla="*/ 122 w 290"/>
                <a:gd name="T27" fmla="*/ 0 h 135"/>
                <a:gd name="T28" fmla="*/ 58 w 290"/>
                <a:gd name="T29" fmla="*/ 0 h 135"/>
                <a:gd name="T30" fmla="*/ 58 w 290"/>
                <a:gd name="T31" fmla="*/ 68 h 135"/>
                <a:gd name="T32" fmla="*/ 58 w 290"/>
                <a:gd name="T33" fmla="*/ 69 h 135"/>
                <a:gd name="T34" fmla="*/ 50 w 290"/>
                <a:gd name="T35" fmla="*/ 76 h 135"/>
                <a:gd name="T36" fmla="*/ 45 w 290"/>
                <a:gd name="T37" fmla="*/ 77 h 135"/>
                <a:gd name="T38" fmla="*/ 40 w 290"/>
                <a:gd name="T39" fmla="*/ 74 h 135"/>
                <a:gd name="T40" fmla="*/ 22 w 290"/>
                <a:gd name="T41" fmla="*/ 65 h 135"/>
                <a:gd name="T42" fmla="*/ 0 w 290"/>
                <a:gd name="T43" fmla="*/ 89 h 135"/>
                <a:gd name="T44" fmla="*/ 22 w 290"/>
                <a:gd name="T45" fmla="*/ 113 h 135"/>
                <a:gd name="T46" fmla="*/ 40 w 290"/>
                <a:gd name="T47" fmla="*/ 104 h 135"/>
                <a:gd name="T48" fmla="*/ 45 w 290"/>
                <a:gd name="T49" fmla="*/ 101 h 135"/>
                <a:gd name="T50" fmla="*/ 50 w 290"/>
                <a:gd name="T51" fmla="*/ 102 h 135"/>
                <a:gd name="T52" fmla="*/ 58 w 290"/>
                <a:gd name="T53" fmla="*/ 109 h 135"/>
                <a:gd name="T54" fmla="*/ 58 w 290"/>
                <a:gd name="T55" fmla="*/ 110 h 135"/>
                <a:gd name="T56" fmla="*/ 58 w 290"/>
                <a:gd name="T57" fmla="*/ 118 h 135"/>
                <a:gd name="T58" fmla="*/ 58 w 290"/>
                <a:gd name="T59" fmla="*/ 135 h 135"/>
                <a:gd name="T60" fmla="*/ 231 w 290"/>
                <a:gd name="T61" fmla="*/ 135 h 135"/>
                <a:gd name="T62" fmla="*/ 231 w 290"/>
                <a:gd name="T63" fmla="*/ 110 h 135"/>
                <a:gd name="T64" fmla="*/ 238 w 290"/>
                <a:gd name="T65" fmla="*/ 100 h 135"/>
                <a:gd name="T66" fmla="*/ 242 w 290"/>
                <a:gd name="T67" fmla="*/ 100 h 135"/>
                <a:gd name="T68" fmla="*/ 242 w 290"/>
                <a:gd name="T69" fmla="*/ 100 h 135"/>
                <a:gd name="T70" fmla="*/ 250 w 290"/>
                <a:gd name="T7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135">
                  <a:moveTo>
                    <a:pt x="250" y="104"/>
                  </a:moveTo>
                  <a:cubicBezTo>
                    <a:pt x="254" y="110"/>
                    <a:pt x="261" y="113"/>
                    <a:pt x="267" y="113"/>
                  </a:cubicBezTo>
                  <a:cubicBezTo>
                    <a:pt x="280" y="113"/>
                    <a:pt x="290" y="102"/>
                    <a:pt x="290" y="89"/>
                  </a:cubicBezTo>
                  <a:cubicBezTo>
                    <a:pt x="290" y="76"/>
                    <a:pt x="280" y="65"/>
                    <a:pt x="267" y="65"/>
                  </a:cubicBezTo>
                  <a:cubicBezTo>
                    <a:pt x="260" y="65"/>
                    <a:pt x="254" y="68"/>
                    <a:pt x="250" y="74"/>
                  </a:cubicBezTo>
                  <a:cubicBezTo>
                    <a:pt x="249" y="75"/>
                    <a:pt x="246" y="78"/>
                    <a:pt x="243" y="78"/>
                  </a:cubicBezTo>
                  <a:cubicBezTo>
                    <a:pt x="242" y="78"/>
                    <a:pt x="239" y="78"/>
                    <a:pt x="238" y="78"/>
                  </a:cubicBezTo>
                  <a:cubicBezTo>
                    <a:pt x="233" y="76"/>
                    <a:pt x="231" y="72"/>
                    <a:pt x="231" y="68"/>
                  </a:cubicBezTo>
                  <a:cubicBezTo>
                    <a:pt x="231" y="0"/>
                    <a:pt x="231" y="0"/>
                    <a:pt x="231" y="0"/>
                  </a:cubicBezTo>
                  <a:cubicBezTo>
                    <a:pt x="167" y="0"/>
                    <a:pt x="167" y="0"/>
                    <a:pt x="167" y="0"/>
                  </a:cubicBezTo>
                  <a:cubicBezTo>
                    <a:pt x="174" y="6"/>
                    <a:pt x="178" y="14"/>
                    <a:pt x="178" y="23"/>
                  </a:cubicBezTo>
                  <a:cubicBezTo>
                    <a:pt x="178" y="41"/>
                    <a:pt x="163" y="55"/>
                    <a:pt x="144" y="55"/>
                  </a:cubicBezTo>
                  <a:cubicBezTo>
                    <a:pt x="126" y="55"/>
                    <a:pt x="111" y="41"/>
                    <a:pt x="111" y="23"/>
                  </a:cubicBezTo>
                  <a:cubicBezTo>
                    <a:pt x="111" y="14"/>
                    <a:pt x="115" y="6"/>
                    <a:pt x="122" y="0"/>
                  </a:cubicBezTo>
                  <a:cubicBezTo>
                    <a:pt x="58" y="0"/>
                    <a:pt x="58" y="0"/>
                    <a:pt x="58" y="0"/>
                  </a:cubicBezTo>
                  <a:cubicBezTo>
                    <a:pt x="58" y="68"/>
                    <a:pt x="58" y="68"/>
                    <a:pt x="58" y="68"/>
                  </a:cubicBezTo>
                  <a:cubicBezTo>
                    <a:pt x="58" y="69"/>
                    <a:pt x="58" y="69"/>
                    <a:pt x="58" y="69"/>
                  </a:cubicBezTo>
                  <a:cubicBezTo>
                    <a:pt x="57" y="73"/>
                    <a:pt x="53" y="76"/>
                    <a:pt x="50" y="76"/>
                  </a:cubicBezTo>
                  <a:cubicBezTo>
                    <a:pt x="49" y="77"/>
                    <a:pt x="46" y="77"/>
                    <a:pt x="45" y="77"/>
                  </a:cubicBezTo>
                  <a:cubicBezTo>
                    <a:pt x="43" y="76"/>
                    <a:pt x="41" y="75"/>
                    <a:pt x="40" y="74"/>
                  </a:cubicBezTo>
                  <a:cubicBezTo>
                    <a:pt x="35" y="68"/>
                    <a:pt x="29" y="65"/>
                    <a:pt x="22" y="65"/>
                  </a:cubicBezTo>
                  <a:cubicBezTo>
                    <a:pt x="10" y="65"/>
                    <a:pt x="0" y="76"/>
                    <a:pt x="0" y="89"/>
                  </a:cubicBezTo>
                  <a:cubicBezTo>
                    <a:pt x="0" y="102"/>
                    <a:pt x="10" y="113"/>
                    <a:pt x="22" y="113"/>
                  </a:cubicBezTo>
                  <a:cubicBezTo>
                    <a:pt x="29" y="113"/>
                    <a:pt x="35" y="110"/>
                    <a:pt x="40" y="104"/>
                  </a:cubicBezTo>
                  <a:cubicBezTo>
                    <a:pt x="41" y="103"/>
                    <a:pt x="42" y="102"/>
                    <a:pt x="45" y="101"/>
                  </a:cubicBezTo>
                  <a:cubicBezTo>
                    <a:pt x="46" y="101"/>
                    <a:pt x="48" y="101"/>
                    <a:pt x="50" y="102"/>
                  </a:cubicBezTo>
                  <a:cubicBezTo>
                    <a:pt x="53" y="102"/>
                    <a:pt x="58" y="105"/>
                    <a:pt x="58" y="109"/>
                  </a:cubicBezTo>
                  <a:cubicBezTo>
                    <a:pt x="58" y="110"/>
                    <a:pt x="58" y="110"/>
                    <a:pt x="58" y="110"/>
                  </a:cubicBezTo>
                  <a:cubicBezTo>
                    <a:pt x="58" y="118"/>
                    <a:pt x="58" y="118"/>
                    <a:pt x="58" y="118"/>
                  </a:cubicBezTo>
                  <a:cubicBezTo>
                    <a:pt x="58" y="135"/>
                    <a:pt x="58" y="135"/>
                    <a:pt x="58" y="135"/>
                  </a:cubicBezTo>
                  <a:cubicBezTo>
                    <a:pt x="231" y="135"/>
                    <a:pt x="231" y="135"/>
                    <a:pt x="231" y="135"/>
                  </a:cubicBezTo>
                  <a:cubicBezTo>
                    <a:pt x="231" y="110"/>
                    <a:pt x="231" y="110"/>
                    <a:pt x="231" y="110"/>
                  </a:cubicBezTo>
                  <a:cubicBezTo>
                    <a:pt x="232" y="104"/>
                    <a:pt x="234" y="100"/>
                    <a:pt x="238" y="100"/>
                  </a:cubicBezTo>
                  <a:cubicBezTo>
                    <a:pt x="239" y="100"/>
                    <a:pt x="241" y="100"/>
                    <a:pt x="242" y="100"/>
                  </a:cubicBezTo>
                  <a:cubicBezTo>
                    <a:pt x="242" y="100"/>
                    <a:pt x="242" y="100"/>
                    <a:pt x="242" y="100"/>
                  </a:cubicBezTo>
                  <a:cubicBezTo>
                    <a:pt x="245" y="100"/>
                    <a:pt x="249" y="103"/>
                    <a:pt x="250" y="10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a:solidFill>
                  <a:srgbClr val="000000"/>
                </a:solidFill>
                <a:latin typeface="Segoe UI"/>
              </a:endParaRPr>
            </a:p>
          </p:txBody>
        </p:sp>
        <p:sp>
          <p:nvSpPr>
            <p:cNvPr id="21" name="Freeform 14">
              <a:extLst>
                <a:ext uri="{FF2B5EF4-FFF2-40B4-BE49-F238E27FC236}">
                  <a16:creationId xmlns:a16="http://schemas.microsoft.com/office/drawing/2014/main" id="{84867F45-DBCE-4EED-A637-1620CF022E5E}"/>
                </a:ext>
              </a:extLst>
            </p:cNvPr>
            <p:cNvSpPr>
              <a:spLocks/>
            </p:cNvSpPr>
            <p:nvPr/>
          </p:nvSpPr>
          <p:spPr bwMode="auto">
            <a:xfrm>
              <a:off x="7660484" y="2955219"/>
              <a:ext cx="137343" cy="209285"/>
            </a:xfrm>
            <a:custGeom>
              <a:avLst/>
              <a:gdLst>
                <a:gd name="T0" fmla="*/ 74 w 124"/>
                <a:gd name="T1" fmla="*/ 0 h 189"/>
                <a:gd name="T2" fmla="*/ 64 w 124"/>
                <a:gd name="T3" fmla="*/ 18 h 189"/>
                <a:gd name="T4" fmla="*/ 72 w 124"/>
                <a:gd name="T5" fmla="*/ 35 h 189"/>
                <a:gd name="T6" fmla="*/ 77 w 124"/>
                <a:gd name="T7" fmla="*/ 42 h 189"/>
                <a:gd name="T8" fmla="*/ 77 w 124"/>
                <a:gd name="T9" fmla="*/ 42 h 189"/>
                <a:gd name="T10" fmla="*/ 77 w 124"/>
                <a:gd name="T11" fmla="*/ 45 h 189"/>
                <a:gd name="T12" fmla="*/ 68 w 124"/>
                <a:gd name="T13" fmla="*/ 54 h 189"/>
                <a:gd name="T14" fmla="*/ 1 w 124"/>
                <a:gd name="T15" fmla="*/ 54 h 189"/>
                <a:gd name="T16" fmla="*/ 1 w 124"/>
                <a:gd name="T17" fmla="*/ 121 h 189"/>
                <a:gd name="T18" fmla="*/ 25 w 124"/>
                <a:gd name="T19" fmla="*/ 110 h 189"/>
                <a:gd name="T20" fmla="*/ 57 w 124"/>
                <a:gd name="T21" fmla="*/ 143 h 189"/>
                <a:gd name="T22" fmla="*/ 35 w 124"/>
                <a:gd name="T23" fmla="*/ 175 h 189"/>
                <a:gd name="T24" fmla="*/ 14 w 124"/>
                <a:gd name="T25" fmla="*/ 175 h 189"/>
                <a:gd name="T26" fmla="*/ 0 w 124"/>
                <a:gd name="T27" fmla="*/ 165 h 189"/>
                <a:gd name="T28" fmla="*/ 0 w 124"/>
                <a:gd name="T29" fmla="*/ 189 h 189"/>
                <a:gd name="T30" fmla="*/ 24 w 124"/>
                <a:gd name="T31" fmla="*/ 189 h 189"/>
                <a:gd name="T32" fmla="*/ 90 w 124"/>
                <a:gd name="T33" fmla="*/ 164 h 189"/>
                <a:gd name="T34" fmla="*/ 123 w 124"/>
                <a:gd name="T35" fmla="*/ 90 h 189"/>
                <a:gd name="T36" fmla="*/ 74 w 124"/>
                <a:gd name="T3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89">
                  <a:moveTo>
                    <a:pt x="74" y="0"/>
                  </a:moveTo>
                  <a:cubicBezTo>
                    <a:pt x="68" y="4"/>
                    <a:pt x="64" y="11"/>
                    <a:pt x="64" y="18"/>
                  </a:cubicBezTo>
                  <a:cubicBezTo>
                    <a:pt x="64" y="25"/>
                    <a:pt x="67" y="31"/>
                    <a:pt x="72" y="35"/>
                  </a:cubicBezTo>
                  <a:cubicBezTo>
                    <a:pt x="72" y="35"/>
                    <a:pt x="77" y="39"/>
                    <a:pt x="77" y="42"/>
                  </a:cubicBezTo>
                  <a:cubicBezTo>
                    <a:pt x="77" y="42"/>
                    <a:pt x="77" y="42"/>
                    <a:pt x="77" y="42"/>
                  </a:cubicBezTo>
                  <a:cubicBezTo>
                    <a:pt x="77" y="43"/>
                    <a:pt x="77" y="44"/>
                    <a:pt x="77" y="45"/>
                  </a:cubicBezTo>
                  <a:cubicBezTo>
                    <a:pt x="76" y="50"/>
                    <a:pt x="74" y="53"/>
                    <a:pt x="68" y="54"/>
                  </a:cubicBezTo>
                  <a:cubicBezTo>
                    <a:pt x="1" y="54"/>
                    <a:pt x="1" y="54"/>
                    <a:pt x="1" y="54"/>
                  </a:cubicBezTo>
                  <a:cubicBezTo>
                    <a:pt x="1" y="121"/>
                    <a:pt x="1" y="121"/>
                    <a:pt x="1" y="121"/>
                  </a:cubicBezTo>
                  <a:cubicBezTo>
                    <a:pt x="7" y="114"/>
                    <a:pt x="16" y="110"/>
                    <a:pt x="25" y="110"/>
                  </a:cubicBezTo>
                  <a:cubicBezTo>
                    <a:pt x="42" y="110"/>
                    <a:pt x="57" y="125"/>
                    <a:pt x="57" y="143"/>
                  </a:cubicBezTo>
                  <a:cubicBezTo>
                    <a:pt x="57" y="158"/>
                    <a:pt x="48" y="170"/>
                    <a:pt x="35" y="175"/>
                  </a:cubicBezTo>
                  <a:cubicBezTo>
                    <a:pt x="28" y="177"/>
                    <a:pt x="21" y="177"/>
                    <a:pt x="14" y="175"/>
                  </a:cubicBezTo>
                  <a:cubicBezTo>
                    <a:pt x="9" y="173"/>
                    <a:pt x="4" y="170"/>
                    <a:pt x="0" y="165"/>
                  </a:cubicBezTo>
                  <a:cubicBezTo>
                    <a:pt x="0" y="189"/>
                    <a:pt x="0" y="189"/>
                    <a:pt x="0" y="189"/>
                  </a:cubicBezTo>
                  <a:cubicBezTo>
                    <a:pt x="24" y="189"/>
                    <a:pt x="24" y="189"/>
                    <a:pt x="24" y="189"/>
                  </a:cubicBezTo>
                  <a:cubicBezTo>
                    <a:pt x="48" y="189"/>
                    <a:pt x="72" y="180"/>
                    <a:pt x="90" y="164"/>
                  </a:cubicBezTo>
                  <a:cubicBezTo>
                    <a:pt x="111" y="145"/>
                    <a:pt x="123" y="118"/>
                    <a:pt x="123" y="90"/>
                  </a:cubicBezTo>
                  <a:cubicBezTo>
                    <a:pt x="124" y="54"/>
                    <a:pt x="104" y="18"/>
                    <a:pt x="7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a:solidFill>
                  <a:srgbClr val="000000"/>
                </a:solidFill>
                <a:latin typeface="Segoe UI"/>
              </a:endParaRPr>
            </a:p>
          </p:txBody>
        </p:sp>
      </p:grpSp>
      <p:sp>
        <p:nvSpPr>
          <p:cNvPr id="35" name="Rectangle 34">
            <a:extLst>
              <a:ext uri="{FF2B5EF4-FFF2-40B4-BE49-F238E27FC236}">
                <a16:creationId xmlns:a16="http://schemas.microsoft.com/office/drawing/2014/main" id="{08FB8EDF-2012-48F0-8200-170E734C670E}"/>
              </a:ext>
            </a:extLst>
          </p:cNvPr>
          <p:cNvSpPr/>
          <p:nvPr/>
        </p:nvSpPr>
        <p:spPr bwMode="auto">
          <a:xfrm>
            <a:off x="9156565" y="3378773"/>
            <a:ext cx="2690938" cy="2991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6181" fontAlgn="base">
              <a:lnSpc>
                <a:spcPct val="107000"/>
              </a:lnSpc>
              <a:defRPr/>
            </a:pPr>
            <a:r>
              <a:rPr lang="en-US" sz="1961" dirty="0">
                <a:solidFill>
                  <a:schemeClr val="tx1"/>
                </a:solidFill>
                <a:latin typeface="Segoe UI Semibold" panose="020B0702040204020203" pitchFamily="34" charset="0"/>
                <a:cs typeface="Segoe UI Semibold" panose="020B0702040204020203" pitchFamily="34" charset="0"/>
              </a:rPr>
              <a:t>Unified management </a:t>
            </a:r>
          </a:p>
        </p:txBody>
      </p:sp>
      <p:sp>
        <p:nvSpPr>
          <p:cNvPr id="40" name="Rectangle 39">
            <a:extLst>
              <a:ext uri="{FF2B5EF4-FFF2-40B4-BE49-F238E27FC236}">
                <a16:creationId xmlns:a16="http://schemas.microsoft.com/office/drawing/2014/main" id="{64DF8B9F-7101-4954-A692-28B97617F2D8}"/>
              </a:ext>
            </a:extLst>
          </p:cNvPr>
          <p:cNvSpPr/>
          <p:nvPr/>
        </p:nvSpPr>
        <p:spPr>
          <a:xfrm>
            <a:off x="9157396" y="3717634"/>
            <a:ext cx="2689274" cy="958987"/>
          </a:xfrm>
          <a:prstGeom prst="rect">
            <a:avLst/>
          </a:prstGeom>
        </p:spPr>
        <p:txBody>
          <a:bodyPr wrap="square">
            <a:spAutoFit/>
          </a:bodyPr>
          <a:lstStyle/>
          <a:p>
            <a:pPr algn="ctr" defTabSz="913927" fontAlgn="base">
              <a:lnSpc>
                <a:spcPct val="90000"/>
              </a:lnSpc>
              <a:spcBef>
                <a:spcPct val="0"/>
              </a:spcBef>
              <a:spcAft>
                <a:spcPct val="0"/>
              </a:spcAft>
              <a:defRPr/>
            </a:pPr>
            <a:r>
              <a:rPr lang="en-US" sz="1567" dirty="0">
                <a:latin typeface="Segoe UI"/>
              </a:rPr>
              <a:t>Consistent configuration and governance across on premises, multi cloud, multi-cluster, hybrid, and edge</a:t>
            </a:r>
          </a:p>
        </p:txBody>
      </p:sp>
      <p:grpSp>
        <p:nvGrpSpPr>
          <p:cNvPr id="51" name="Group 50">
            <a:extLst>
              <a:ext uri="{FF2B5EF4-FFF2-40B4-BE49-F238E27FC236}">
                <a16:creationId xmlns:a16="http://schemas.microsoft.com/office/drawing/2014/main" id="{1E4A0DDD-0BFD-422C-B8AC-C0BE6183C876}"/>
              </a:ext>
              <a:ext uri="{C183D7F6-B498-43B3-948B-1728B52AA6E4}">
                <adec:decorative xmlns:adec="http://schemas.microsoft.com/office/drawing/2017/decorative" val="1"/>
              </a:ext>
            </a:extLst>
          </p:cNvPr>
          <p:cNvGrpSpPr/>
          <p:nvPr/>
        </p:nvGrpSpPr>
        <p:grpSpPr>
          <a:xfrm>
            <a:off x="307800" y="5523579"/>
            <a:ext cx="11565130" cy="233488"/>
            <a:chOff x="313971" y="5633842"/>
            <a:chExt cx="11797035" cy="238170"/>
          </a:xfrm>
        </p:grpSpPr>
        <p:cxnSp>
          <p:nvCxnSpPr>
            <p:cNvPr id="45" name="Straight Connector 44">
              <a:extLst>
                <a:ext uri="{FF2B5EF4-FFF2-40B4-BE49-F238E27FC236}">
                  <a16:creationId xmlns:a16="http://schemas.microsoft.com/office/drawing/2014/main" id="{B3904674-BAF4-4525-8617-6FC240F48959}"/>
                </a:ext>
              </a:extLst>
            </p:cNvPr>
            <p:cNvCxnSpPr>
              <a:cxnSpLocks/>
            </p:cNvCxnSpPr>
            <p:nvPr/>
          </p:nvCxnSpPr>
          <p:spPr>
            <a:xfrm flipV="1">
              <a:off x="353320" y="5752330"/>
              <a:ext cx="11729835" cy="0"/>
            </a:xfrm>
            <a:prstGeom prst="line">
              <a:avLst/>
            </a:prstGeom>
            <a:noFill/>
            <a:ln w="190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2" name="Straight Connector 51">
              <a:extLst>
                <a:ext uri="{FF2B5EF4-FFF2-40B4-BE49-F238E27FC236}">
                  <a16:creationId xmlns:a16="http://schemas.microsoft.com/office/drawing/2014/main" id="{825CCB06-E385-43B4-8A7B-5630FD7A4742}"/>
                </a:ext>
              </a:extLst>
            </p:cNvPr>
            <p:cNvCxnSpPr>
              <a:cxnSpLocks/>
            </p:cNvCxnSpPr>
            <p:nvPr/>
          </p:nvCxnSpPr>
          <p:spPr>
            <a:xfrm>
              <a:off x="313971" y="5633842"/>
              <a:ext cx="0" cy="238170"/>
            </a:xfrm>
            <a:prstGeom prst="line">
              <a:avLst/>
            </a:prstGeom>
            <a:noFill/>
            <a:ln w="190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0" name="Straight Connector 49">
              <a:extLst>
                <a:ext uri="{FF2B5EF4-FFF2-40B4-BE49-F238E27FC236}">
                  <a16:creationId xmlns:a16="http://schemas.microsoft.com/office/drawing/2014/main" id="{EBD79067-E1F0-4A0B-9463-E7A32655C68E}"/>
                </a:ext>
              </a:extLst>
            </p:cNvPr>
            <p:cNvCxnSpPr>
              <a:cxnSpLocks/>
            </p:cNvCxnSpPr>
            <p:nvPr/>
          </p:nvCxnSpPr>
          <p:spPr>
            <a:xfrm>
              <a:off x="12111006" y="5633842"/>
              <a:ext cx="0" cy="238170"/>
            </a:xfrm>
            <a:prstGeom prst="line">
              <a:avLst/>
            </a:prstGeom>
            <a:noFill/>
            <a:ln w="190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47" name="Rectangle 46">
            <a:extLst>
              <a:ext uri="{FF2B5EF4-FFF2-40B4-BE49-F238E27FC236}">
                <a16:creationId xmlns:a16="http://schemas.microsoft.com/office/drawing/2014/main" id="{CFE361E0-4449-4B54-B291-08513FD61238}"/>
              </a:ext>
            </a:extLst>
          </p:cNvPr>
          <p:cNvSpPr/>
          <p:nvPr/>
        </p:nvSpPr>
        <p:spPr bwMode="auto">
          <a:xfrm>
            <a:off x="4750532" y="5487804"/>
            <a:ext cx="2690938" cy="3050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67">
              <a:defRPr/>
            </a:pPr>
            <a:r>
              <a:rPr lang="en-US" sz="1961" dirty="0">
                <a:solidFill>
                  <a:schemeClr val="tx1"/>
                </a:solidFill>
                <a:latin typeface="Segoe UI Semibold" panose="020B0702040204020203" pitchFamily="34" charset="0"/>
                <a:cs typeface="Segoe UI Semibold" panose="020B0702040204020203" pitchFamily="34" charset="0"/>
              </a:rPr>
              <a:t>Built for enterprises</a:t>
            </a:r>
          </a:p>
        </p:txBody>
      </p:sp>
      <p:sp>
        <p:nvSpPr>
          <p:cNvPr id="48" name="Rectangle 47">
            <a:extLst>
              <a:ext uri="{FF2B5EF4-FFF2-40B4-BE49-F238E27FC236}">
                <a16:creationId xmlns:a16="http://schemas.microsoft.com/office/drawing/2014/main" id="{D9391ABB-6B37-4408-926A-5D9E9594ECBA}"/>
              </a:ext>
            </a:extLst>
          </p:cNvPr>
          <p:cNvSpPr/>
          <p:nvPr/>
        </p:nvSpPr>
        <p:spPr>
          <a:xfrm>
            <a:off x="1830437" y="5920091"/>
            <a:ext cx="8528822" cy="307761"/>
          </a:xfrm>
          <a:prstGeom prst="rect">
            <a:avLst/>
          </a:prstGeom>
        </p:spPr>
        <p:txBody>
          <a:bodyPr wrap="square">
            <a:spAutoFit/>
          </a:bodyPr>
          <a:lstStyle/>
          <a:p>
            <a:pPr algn="ctr" defTabSz="913927" fontAlgn="base">
              <a:lnSpc>
                <a:spcPct val="90000"/>
              </a:lnSpc>
              <a:spcBef>
                <a:spcPct val="0"/>
              </a:spcBef>
              <a:spcAft>
                <a:spcPct val="0"/>
              </a:spcAft>
              <a:defRPr/>
            </a:pPr>
            <a:r>
              <a:rPr lang="en-US" sz="1568" dirty="0">
                <a:latin typeface="Segoe UI" panose="020B0502040204020203" pitchFamily="34" charset="0"/>
                <a:cs typeface="Segoe UI" panose="020B0502040204020203" pitchFamily="34" charset="0"/>
              </a:rPr>
              <a:t>World-class developer tools and a broad ecosystem to meet the diverse needs of enterprises</a:t>
            </a:r>
            <a:endParaRPr lang="en-US" sz="1567" dirty="0">
              <a:latin typeface="Segoe UI"/>
            </a:endParaRPr>
          </a:p>
        </p:txBody>
      </p:sp>
      <p:sp>
        <p:nvSpPr>
          <p:cNvPr id="43" name="Title 42">
            <a:extLst>
              <a:ext uri="{FF2B5EF4-FFF2-40B4-BE49-F238E27FC236}">
                <a16:creationId xmlns:a16="http://schemas.microsoft.com/office/drawing/2014/main" id="{6E3F7C6F-BE7A-49EE-AF3C-943A4614EFCC}"/>
              </a:ext>
            </a:extLst>
          </p:cNvPr>
          <p:cNvSpPr>
            <a:spLocks noGrp="1"/>
          </p:cNvSpPr>
          <p:nvPr>
            <p:ph type="ctrTitle"/>
          </p:nvPr>
        </p:nvSpPr>
        <p:spPr>
          <a:xfrm>
            <a:off x="1596907" y="-2509035"/>
            <a:ext cx="9144000" cy="1845756"/>
          </a:xfrm>
        </p:spPr>
        <p:txBody>
          <a:bodyPr vert="horz" wrap="square" lIns="0" tIns="89642" rIns="143428" bIns="89642" rtlCol="0" anchor="b">
            <a:noAutofit/>
          </a:bodyPr>
          <a:lstStyle/>
          <a:p>
            <a:r>
              <a:rPr lang="en-US" dirty="0"/>
              <a:t>Kubernetes on Azure </a:t>
            </a:r>
          </a:p>
        </p:txBody>
      </p:sp>
    </p:spTree>
    <p:extLst>
      <p:ext uri="{BB962C8B-B14F-4D97-AF65-F5344CB8AC3E}">
        <p14:creationId xmlns:p14="http://schemas.microsoft.com/office/powerpoint/2010/main" val="2763633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6" presetClass="entr" presetSubtype="37"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barn(outVertical)">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37" grpId="0"/>
      <p:bldP spid="39" grpId="0"/>
      <p:bldP spid="40" grpId="0"/>
      <p:bldP spid="47" grpId="0" animBg="1"/>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Azure Kubernetes Service (AKS)</a:t>
            </a:r>
          </a:p>
        </p:txBody>
      </p:sp>
      <p:sp>
        <p:nvSpPr>
          <p:cNvPr id="7" name="Text Placeholder 6">
            <a:extLst>
              <a:ext uri="{FF2B5EF4-FFF2-40B4-BE49-F238E27FC236}">
                <a16:creationId xmlns:a16="http://schemas.microsoft.com/office/drawing/2014/main" id="{6C85E63F-4BBE-51AD-E0B0-17CBA6D56CFC}"/>
              </a:ext>
            </a:extLst>
          </p:cNvPr>
          <p:cNvSpPr>
            <a:spLocks noGrp="1"/>
          </p:cNvSpPr>
          <p:nvPr>
            <p:ph sz="quarter" idx="12"/>
          </p:nvPr>
        </p:nvSpPr>
        <p:spPr>
          <a:xfrm>
            <a:off x="584200" y="1435100"/>
            <a:ext cx="5211763" cy="4833938"/>
          </a:xfrm>
        </p:spPr>
        <p:txBody>
          <a:bodyPr wrap="square">
            <a:normAutofit/>
          </a:bodyPr>
          <a:lstStyle/>
          <a:p>
            <a:r>
              <a:rPr lang="en-US" sz="2400" dirty="0"/>
              <a:t>Azure Kubernetes Service is the Microsoft solution for hosting Kubernetes as a managed </a:t>
            </a:r>
            <a:r>
              <a:rPr lang="en-US" sz="2400" b="1" dirty="0"/>
              <a:t>PaaS</a:t>
            </a:r>
            <a:r>
              <a:rPr lang="en-US" sz="2400" dirty="0"/>
              <a:t> service. </a:t>
            </a:r>
          </a:p>
          <a:p>
            <a:r>
              <a:rPr lang="en-US" sz="2400" dirty="0"/>
              <a:t>AKS is highly integrated with other Azure Services like Azure Container Registries (ACR), Azure Disk, Azure File Shares, Azure SQL, Azure AD, Azure Monitor, Azure Key Vault, and many more</a:t>
            </a:r>
          </a:p>
        </p:txBody>
      </p:sp>
      <p:pic>
        <p:nvPicPr>
          <p:cNvPr id="10" name="Picture 9">
            <a:extLst>
              <a:ext uri="{FF2B5EF4-FFF2-40B4-BE49-F238E27FC236}">
                <a16:creationId xmlns:a16="http://schemas.microsoft.com/office/drawing/2014/main" id="{F24C5ED4-61AE-8446-C90A-FB4EDFB84ABC}"/>
              </a:ext>
            </a:extLst>
          </p:cNvPr>
          <p:cNvPicPr>
            <a:picLocks noChangeAspect="1"/>
          </p:cNvPicPr>
          <p:nvPr/>
        </p:nvPicPr>
        <p:blipFill>
          <a:blip r:embed="rId3"/>
          <a:stretch>
            <a:fillRect/>
          </a:stretch>
        </p:blipFill>
        <p:spPr>
          <a:xfrm>
            <a:off x="5721292" y="1435100"/>
            <a:ext cx="6048462" cy="4307641"/>
          </a:xfrm>
          <a:prstGeom prst="rect">
            <a:avLst/>
          </a:prstGeom>
          <a:noFill/>
        </p:spPr>
      </p:pic>
    </p:spTree>
    <p:extLst>
      <p:ext uri="{BB962C8B-B14F-4D97-AF65-F5344CB8AC3E}">
        <p14:creationId xmlns:p14="http://schemas.microsoft.com/office/powerpoint/2010/main" val="408775271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Azure Kubernetes Service (AKS)</a:t>
            </a:r>
          </a:p>
        </p:txBody>
      </p:sp>
      <p:graphicFrame>
        <p:nvGraphicFramePr>
          <p:cNvPr id="9" name="Text Placeholder 6">
            <a:extLst>
              <a:ext uri="{FF2B5EF4-FFF2-40B4-BE49-F238E27FC236}">
                <a16:creationId xmlns:a16="http://schemas.microsoft.com/office/drawing/2014/main" id="{6D925D51-381A-D291-752C-926641C7DC83}"/>
              </a:ext>
            </a:extLst>
          </p:cNvPr>
          <p:cNvGraphicFramePr>
            <a:graphicFrameLocks noGrp="1"/>
          </p:cNvGraphicFramePr>
          <p:nvPr>
            <p:ph sz="quarter" idx="10"/>
            <p:extLst>
              <p:ext uri="{D42A27DB-BD31-4B8C-83A1-F6EECF244321}">
                <p14:modId xmlns:p14="http://schemas.microsoft.com/office/powerpoint/2010/main" val="2862807559"/>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3195522"/>
      </p:ext>
    </p:extLst>
  </p:cSld>
  <p:clrMapOvr>
    <a:masterClrMapping/>
  </p:clrMapOvr>
  <p:transition>
    <p:fade/>
  </p:transition>
</p:sld>
</file>

<file path=ppt/theme/theme1.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52127781-A5B6-4E9A-BA04-A3AC599DC664}"/>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p:Policy xmlns:p="office.server.policy" id="" local="true">
  <p:Name>Document</p:Name>
  <p:Description/>
  <p:Statement/>
  <p:PolicyItems>
    <p:PolicyItem featureId="Microsoft.Office.RecordsManagement.PolicyFeatures.PolicyAudit" staticId="0x01010040226315EDCA17418886F526148072A1|1757814118" UniqueId="7bf1f949-1740-4195-8448-7b9078a8cdc1">
      <p:Name>Auditing</p:Name>
      <p:Description>Audits user actions on documents and list items to the Audit Log.</p:Description>
      <p:CustomData>
        <Audit>
          <Update/>
          <CheckInOut/>
          <MoveCopy/>
          <DeleteRestore/>
        </Audit>
      </p:CustomData>
    </p:PolicyItem>
  </p:PolicyItems>
</p:Policy>
</file>

<file path=customXml/item2.xml><?xml version="1.0" encoding="utf-8"?>
<ct:contentTypeSchema xmlns:ct="http://schemas.microsoft.com/office/2006/metadata/contentType" xmlns:ma="http://schemas.microsoft.com/office/2006/metadata/properties/metaAttributes" ct:_="" ma:_="" ma:contentTypeName="Document" ma:contentTypeID="0x01010040226315EDCA17418886F526148072A1" ma:contentTypeVersion="29" ma:contentTypeDescription="Create a new document." ma:contentTypeScope="" ma:versionID="0276061755256966016c394d16d8196f">
  <xsd:schema xmlns:xsd="http://www.w3.org/2001/XMLSchema" xmlns:xs="http://www.w3.org/2001/XMLSchema" xmlns:p="http://schemas.microsoft.com/office/2006/metadata/properties" xmlns:ns1="http://schemas.microsoft.com/sharepoint/v3" xmlns:ns2="129b2d4d-029d-490d-a31a-657366908f14" xmlns:ns3="bfd05f21-534f-4f13-9827-6d5667c260d0" xmlns:ns4="230e9df3-be65-4c73-a93b-d1236ebd677e" targetNamespace="http://schemas.microsoft.com/office/2006/metadata/properties" ma:root="true" ma:fieldsID="7f9a5fef9042a15546033d35247acacb" ns1:_="" ns2:_="" ns3:_="" ns4:_="">
    <xsd:import namespace="http://schemas.microsoft.com/sharepoint/v3"/>
    <xsd:import namespace="129b2d4d-029d-490d-a31a-657366908f14"/>
    <xsd:import namespace="bfd05f21-534f-4f13-9827-6d5667c260d0"/>
    <xsd:import namespace="230e9df3-be65-4c73-a93b-d1236ebd677e"/>
    <xsd:element name="properties">
      <xsd:complexType>
        <xsd:sequence>
          <xsd:element name="documentManagement">
            <xsd:complexType>
              <xsd:all>
                <xsd:element ref="ns2:SharedWithUsers" minOccurs="0"/>
                <xsd:element ref="ns2:SharedWithDetails" minOccurs="0"/>
                <xsd:element ref="ns1:_dlc_Exempt" minOccurs="0"/>
                <xsd:element ref="ns2:LastSharedByUser" minOccurs="0"/>
                <xsd:element ref="ns2:LastSharedByTime" minOccurs="0"/>
                <xsd:element ref="ns1:_ip_UnifiedCompliancePolicyProperties" minOccurs="0"/>
                <xsd:element ref="ns1:_ip_UnifiedCompliancePolicyUIAction" minOccurs="0"/>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MediaLengthInSeconds" minOccurs="0"/>
                <xsd:element ref="ns3:lcf76f155ced4ddcb4097134ff3c332f" minOccurs="0"/>
                <xsd:element ref="ns4:TaxCatchAll" minOccurs="0"/>
                <xsd:element ref="ns3:MediaServiceSearchProperties" minOccurs="0"/>
                <xsd:element ref="ns3: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0" nillable="true" ma:displayName="Exempt from Policy" ma:description="" ma:hidden="true" ma:internalName="_dlc_Exempt" ma:readOnly="true">
      <xsd:simpleType>
        <xsd:restriction base="dms:Unknown"/>
      </xsd:simpleType>
    </xsd:element>
    <xsd:element name="_ip_UnifiedCompliancePolicyProperties" ma:index="13" nillable="true" ma:displayName="Unified Compliance Policy Properties" ma:description="" ma:hidden="true" ma:internalName="_ip_UnifiedCompliancePolicyProperties">
      <xsd:simpleType>
        <xsd:restriction base="dms:Note"/>
      </xsd:simpleType>
    </xsd:element>
    <xsd:element name="_ip_UnifiedCompliancePolicyUIAction" ma:index="14"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9b2d4d-029d-490d-a31a-657366908f1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fd05f21-534f-4f13-9827-6d5667c260d0"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Location" ma:index="18" nillable="true" ma:displayName="MediaServiceLocation" ma:description="" ma:internalName="MediaServiceLocation" ma:readOnly="true">
      <xsd:simpleType>
        <xsd:restriction base="dms:Text"/>
      </xsd:simpleType>
    </xsd:element>
    <xsd:element name="MediaServiceAutoTags" ma:index="19" nillable="true" ma:displayName="MediaServiceAutoTags" ma:description="" ma:internalName="MediaServiceAutoTags" ma:readOnly="true">
      <xsd:simpleType>
        <xsd:restriction base="dms:Text"/>
      </xsd:simpleType>
    </xsd:element>
    <xsd:element name="MediaServiceOCR" ma:index="20" nillable="true" ma:displayName="MediaServiceOCR" ma:description="" ma:internalName="MediaServiceOCR" ma:readOnly="true">
      <xsd:simpleType>
        <xsd:restriction base="dms:Note">
          <xsd:maxLength value="255"/>
        </xsd:restriction>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false">
      <xsd:simpleType>
        <xsd:restriction base="dms:Note">
          <xsd:maxLength value="255"/>
        </xsd:restriction>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320a77eb-d0dc-4ee4-82fb-6319c170d1d2}" ma:internalName="TaxCatchAll" ma:showField="CatchAllData" ma:web="129b2d4d-029d-490d-a31a-657366908f1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bfd05f21-534f-4f13-9827-6d5667c260d0" xsi:nil="true"/>
    <lcf76f155ced4ddcb4097134ff3c332f xmlns="bfd05f21-534f-4f13-9827-6d5667c260d0">
      <Terms xmlns="http://schemas.microsoft.com/office/infopath/2007/PartnerControls"/>
    </lcf76f155ced4ddcb4097134ff3c332f>
    <TaxCatchAll xmlns="230e9df3-be65-4c73-a93b-d1236ebd677e" xsi:nil="true"/>
    <SharedWithUsers xmlns="129b2d4d-029d-490d-a31a-657366908f14">
      <UserInfo>
        <DisplayName>Dan Shue</DisplayName>
        <AccountId>1640</AccountId>
        <AccountType/>
      </UserInfo>
      <UserInfo>
        <DisplayName>Chris Wiederspan</DisplayName>
        <AccountId>71459</AccountId>
        <AccountType/>
      </UserInfo>
      <UserInfo>
        <DisplayName>Jeffrey Bush</DisplayName>
        <AccountId>250912</AccountId>
        <AccountType/>
      </UserInfo>
      <UserInfo>
        <DisplayName>Vrushali Soni</DisplayName>
        <AccountId>56631</AccountId>
        <AccountType/>
      </UserInfo>
      <UserInfo>
        <DisplayName>Nills Franssens</DisplayName>
        <AccountId>24665</AccountId>
        <AccountType/>
      </UserInfo>
      <UserInfo>
        <DisplayName>Adam Lubenow</DisplayName>
        <AccountId>255543</AccountId>
        <AccountType/>
      </UserInfo>
      <UserInfo>
        <DisplayName>Mark Waddell</DisplayName>
        <AccountId>260684</AccountId>
        <AccountType/>
      </UserInfo>
      <UserInfo>
        <DisplayName>Roberto Mardeni</DisplayName>
        <AccountId>71455</AccountId>
        <AccountType/>
      </UserInfo>
      <UserInfo>
        <DisplayName>Srini Ambati</DisplayName>
        <AccountId>5131</AccountId>
        <AccountType/>
      </UserInfo>
      <UserInfo>
        <DisplayName>Anarka Fairchild</DisplayName>
        <AccountId>70308</AccountId>
        <AccountType/>
      </UserInfo>
      <UserInfo>
        <DisplayName>Lauren Hutchinson</DisplayName>
        <AccountId>273692</AccountId>
        <AccountType/>
      </UserInfo>
      <UserInfo>
        <DisplayName>Ria Patel</DisplayName>
        <AccountId>283516</AccountId>
        <AccountType/>
      </UserInfo>
      <UserInfo>
        <DisplayName>Josh Handel</DisplayName>
        <AccountId>268131</AccountId>
        <AccountType/>
      </UserInfo>
      <UserInfo>
        <DisplayName>Jeremy French</DisplayName>
        <AccountId>265186</AccountId>
        <AccountType/>
      </UserInfo>
      <UserInfo>
        <DisplayName>Arzo Akbari</DisplayName>
        <AccountId>190189</AccountId>
        <AccountType/>
      </UserInfo>
    </SharedWithUsers>
  </documentManagement>
</p:properties>
</file>

<file path=customXml/itemProps1.xml><?xml version="1.0" encoding="utf-8"?>
<ds:datastoreItem xmlns:ds="http://schemas.openxmlformats.org/officeDocument/2006/customXml" ds:itemID="{E96A6B14-A71B-4038-964D-1209243FD2B1}">
  <ds:schemaRefs>
    <ds:schemaRef ds:uri="office.server.policy"/>
  </ds:schemaRefs>
</ds:datastoreItem>
</file>

<file path=customXml/itemProps2.xml><?xml version="1.0" encoding="utf-8"?>
<ds:datastoreItem xmlns:ds="http://schemas.openxmlformats.org/officeDocument/2006/customXml" ds:itemID="{BC1CF15B-BEA9-482C-A34C-8E2F621E6B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9b2d4d-029d-490d-a31a-657366908f14"/>
    <ds:schemaRef ds:uri="bfd05f21-534f-4f13-9827-6d5667c260d0"/>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F8BDAB-93F1-49C8-81FB-25E1138C9C62}">
  <ds:schemaRefs>
    <ds:schemaRef ds:uri="http://schemas.microsoft.com/sharepoint/v3/contenttype/forms"/>
  </ds:schemaRefs>
</ds:datastoreItem>
</file>

<file path=customXml/itemProps4.xml><?xml version="1.0" encoding="utf-8"?>
<ds:datastoreItem xmlns:ds="http://schemas.openxmlformats.org/officeDocument/2006/customXml" ds:itemID="{5FFAF80C-FE48-49F6-8CB9-3C8D0150EF50}">
  <ds:schemaRefs>
    <ds:schemaRef ds:uri="http://www.w3.org/XML/1998/namespace"/>
    <ds:schemaRef ds:uri="http://schemas.microsoft.com/office/infopath/2007/PartnerControls"/>
    <ds:schemaRef ds:uri="http://purl.org/dc/dcmitype/"/>
    <ds:schemaRef ds:uri="bfd05f21-534f-4f13-9827-6d5667c260d0"/>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230e9df3-be65-4c73-a93b-d1236ebd677e"/>
    <ds:schemaRef ds:uri="129b2d4d-029d-490d-a31a-657366908f14"/>
    <ds:schemaRef ds:uri="http://schemas.microsoft.com/sharepoint/v3"/>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4233</Words>
  <Application>Microsoft Office PowerPoint</Application>
  <PresentationFormat>Widescreen</PresentationFormat>
  <Paragraphs>487</Paragraphs>
  <Slides>60</Slides>
  <Notes>59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60</vt:i4>
      </vt:variant>
    </vt:vector>
  </HeadingPairs>
  <TitlesOfParts>
    <vt:vector size="71" baseType="lpstr">
      <vt:lpstr>Arial</vt:lpstr>
      <vt:lpstr>Calibri</vt:lpstr>
      <vt:lpstr>Consolas</vt:lpstr>
      <vt:lpstr>Courier New</vt:lpstr>
      <vt:lpstr>Segoe UI</vt:lpstr>
      <vt:lpstr>Segoe UI Light</vt:lpstr>
      <vt:lpstr>Segoe UI Semibold</vt:lpstr>
      <vt:lpstr>Segoe UI Semilight</vt:lpstr>
      <vt:lpstr>Wingdings</vt:lpstr>
      <vt:lpstr>Dapr White Template</vt:lpstr>
      <vt:lpstr>Black Template</vt:lpstr>
      <vt:lpstr>Azure Kubernetes Workshop</vt:lpstr>
      <vt:lpstr>Agenda</vt:lpstr>
      <vt:lpstr>What is a container?</vt:lpstr>
      <vt:lpstr>The benefits of using containers</vt:lpstr>
      <vt:lpstr>Kubernetes: deploy and manage containerized workloads/services at scale</vt:lpstr>
      <vt:lpstr>Kubernetes is complex</vt:lpstr>
      <vt:lpstr>Kubernetes on Azure </vt:lpstr>
      <vt:lpstr>Azure Kubernetes Service (AKS)</vt:lpstr>
      <vt:lpstr>Azure Kubernetes Service (AKS)</vt:lpstr>
      <vt:lpstr>Installing AKS</vt:lpstr>
      <vt:lpstr>Kubernetes Version</vt:lpstr>
      <vt:lpstr>Managing a Kubernetes Cluster</vt:lpstr>
      <vt:lpstr>Declaring Kubernetes Object in YAML</vt:lpstr>
      <vt:lpstr>Kubectl </vt:lpstr>
      <vt:lpstr>Pods</vt:lpstr>
      <vt:lpstr>Replica Sets</vt:lpstr>
      <vt:lpstr>AKS   Demo</vt:lpstr>
      <vt:lpstr>Deployments</vt:lpstr>
      <vt:lpstr>Deployments at Work</vt:lpstr>
      <vt:lpstr>Natively Supported Deployment Strategies</vt:lpstr>
      <vt:lpstr>Natively Supported Deployment Strategies</vt:lpstr>
      <vt:lpstr>Deployment  Demo</vt:lpstr>
      <vt:lpstr>Natively Supported Deployment Strategies</vt:lpstr>
      <vt:lpstr>Advanced Deployment Strategies</vt:lpstr>
      <vt:lpstr>Expose Cluster</vt:lpstr>
      <vt:lpstr>Services</vt:lpstr>
      <vt:lpstr>Services at Work</vt:lpstr>
      <vt:lpstr>Services Types -ClusterIP</vt:lpstr>
      <vt:lpstr>Services Types -NodePort</vt:lpstr>
      <vt:lpstr>Services Types -LoadBalancer</vt:lpstr>
      <vt:lpstr>Services Types -ExternalName</vt:lpstr>
      <vt:lpstr>Service Demo</vt:lpstr>
      <vt:lpstr>Kubernetes Load Balancer vs Ingress</vt:lpstr>
      <vt:lpstr>Kubernetes Load Balancer vs Ingress</vt:lpstr>
      <vt:lpstr>3rd Party Ingress Controller</vt:lpstr>
      <vt:lpstr>Ingress Controller  Demo</vt:lpstr>
      <vt:lpstr>AKS Upgrade Options</vt:lpstr>
      <vt:lpstr>PowerPoint Presentation</vt:lpstr>
      <vt:lpstr>Availability Zones</vt:lpstr>
      <vt:lpstr>Cluster Node Pools</vt:lpstr>
      <vt:lpstr>Types of Node Pools</vt:lpstr>
      <vt:lpstr>Labels and Node Selectors</vt:lpstr>
      <vt:lpstr>Labels and Node Selector</vt:lpstr>
      <vt:lpstr>Right-Sizing VM Sizes</vt:lpstr>
      <vt:lpstr>Scaling Nodes</vt:lpstr>
      <vt:lpstr>Kubernetes Namespaces</vt:lpstr>
      <vt:lpstr>Use Namespace to Separate Resources</vt:lpstr>
      <vt:lpstr>Not all Resources use Namespaces</vt:lpstr>
      <vt:lpstr>Namespaces  Demo</vt:lpstr>
      <vt:lpstr>Azure Container Registry</vt:lpstr>
      <vt:lpstr>Azure Container Registry geo-replication</vt:lpstr>
      <vt:lpstr>ACR  Demo</vt:lpstr>
      <vt:lpstr>Azure Monitor</vt:lpstr>
      <vt:lpstr>Log Analytics Workspace</vt:lpstr>
      <vt:lpstr>Azure Container Insights</vt:lpstr>
      <vt:lpstr>Azure Container Insights Dashboard</vt:lpstr>
      <vt:lpstr>Monitor AKS with Azure Monitor Managed service for Prometheus and Container Insights</vt:lpstr>
      <vt:lpstr>Monitor AKS with Azure Monitor Managed service for Prometheus and Azure Managed Grafana - Setup</vt:lpstr>
      <vt:lpstr>Monitor AKS with Azure Monitor Managed service for Prometheus and Container Insights- Setup</vt:lpstr>
      <vt:lpstr>Azure Container Insights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Application Innovation</dc:title>
  <dc:creator/>
  <cp:lastModifiedBy/>
  <cp:revision>30</cp:revision>
  <dcterms:created xsi:type="dcterms:W3CDTF">2022-04-26T23:48:17Z</dcterms:created>
  <dcterms:modified xsi:type="dcterms:W3CDTF">2023-07-24T02:55:34Z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0x01010040226315EDCA17418886F526148072A1</vt:lpwstr>
  </property>
  <property fmtid="{D5CDD505-2E9C-101B-9397-08002B2CF9AE}" pid="3" name="MediaServiceImageTags">
    <vt:lpwstr/>
  </property>
</Properties>
</file>